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99" r:id="rId2"/>
  </p:sldMasterIdLst>
  <p:notesMasterIdLst>
    <p:notesMasterId r:id="rId32"/>
  </p:notesMasterIdLst>
  <p:sldIdLst>
    <p:sldId id="280" r:id="rId3"/>
    <p:sldId id="269" r:id="rId4"/>
    <p:sldId id="256" r:id="rId5"/>
    <p:sldId id="257" r:id="rId6"/>
    <p:sldId id="262" r:id="rId7"/>
    <p:sldId id="258" r:id="rId8"/>
    <p:sldId id="268" r:id="rId9"/>
    <p:sldId id="259" r:id="rId10"/>
    <p:sldId id="260" r:id="rId11"/>
    <p:sldId id="261" r:id="rId12"/>
    <p:sldId id="263" r:id="rId13"/>
    <p:sldId id="264" r:id="rId14"/>
    <p:sldId id="265" r:id="rId15"/>
    <p:sldId id="266" r:id="rId16"/>
    <p:sldId id="267" r:id="rId17"/>
    <p:sldId id="270" r:id="rId18"/>
    <p:sldId id="271" r:id="rId19"/>
    <p:sldId id="272" r:id="rId20"/>
    <p:sldId id="281" r:id="rId21"/>
    <p:sldId id="273" r:id="rId22"/>
    <p:sldId id="274" r:id="rId23"/>
    <p:sldId id="275" r:id="rId24"/>
    <p:sldId id="276" r:id="rId25"/>
    <p:sldId id="277" r:id="rId26"/>
    <p:sldId id="282" r:id="rId27"/>
    <p:sldId id="283" r:id="rId28"/>
    <p:sldId id="284" r:id="rId29"/>
    <p:sldId id="286" r:id="rId30"/>
    <p:sldId id="292"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CC0066"/>
    <a:srgbClr val="FF3399"/>
    <a:srgbClr val="0000FF"/>
    <a:srgbClr val="00CC00"/>
    <a:srgbClr val="660066"/>
    <a:srgbClr val="0033CC"/>
    <a:srgbClr val="E8E137"/>
    <a:srgbClr val="1C447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549" autoAdjust="0"/>
  </p:normalViewPr>
  <p:slideViewPr>
    <p:cSldViewPr snapToGrid="0" snapToObjects="1">
      <p:cViewPr varScale="1">
        <p:scale>
          <a:sx n="149" d="100"/>
          <a:sy n="149" d="100"/>
        </p:scale>
        <p:origin x="2124"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8E2D77-71B0-4EA2-8F6C-2CF00E5784FE}" type="datetimeFigureOut">
              <a:rPr lang="en-US" smtClean="0"/>
              <a:pPr/>
              <a:t>7/27/2016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E84287-3F14-4F0E-B9C4-28DBF17D8E56}" type="slidenum">
              <a:rPr lang="en-US" smtClean="0"/>
              <a:pPr/>
              <a:t>‹#›</a:t>
            </a:fld>
            <a:endParaRPr lang="en-US" dirty="0"/>
          </a:p>
        </p:txBody>
      </p:sp>
    </p:spTree>
    <p:extLst>
      <p:ext uri="{BB962C8B-B14F-4D97-AF65-F5344CB8AC3E}">
        <p14:creationId xmlns:p14="http://schemas.microsoft.com/office/powerpoint/2010/main" val="2569375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E84287-3F14-4F0E-B9C4-28DBF17D8E56}" type="slidenum">
              <a:rPr lang="en-US" smtClean="0"/>
              <a:pPr/>
              <a:t>1</a:t>
            </a:fld>
            <a:endParaRPr lang="en-US" dirty="0"/>
          </a:p>
        </p:txBody>
      </p:sp>
    </p:spTree>
    <p:extLst>
      <p:ext uri="{BB962C8B-B14F-4D97-AF65-F5344CB8AC3E}">
        <p14:creationId xmlns:p14="http://schemas.microsoft.com/office/powerpoint/2010/main" val="7527190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E84287-3F14-4F0E-B9C4-28DBF17D8E56}" type="slidenum">
              <a:rPr lang="en-US" smtClean="0"/>
              <a:pPr/>
              <a:t>10</a:t>
            </a:fld>
            <a:endParaRPr lang="en-US" dirty="0"/>
          </a:p>
        </p:txBody>
      </p:sp>
    </p:spTree>
    <p:extLst>
      <p:ext uri="{BB962C8B-B14F-4D97-AF65-F5344CB8AC3E}">
        <p14:creationId xmlns:p14="http://schemas.microsoft.com/office/powerpoint/2010/main" val="28947294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E84287-3F14-4F0E-B9C4-28DBF17D8E56}" type="slidenum">
              <a:rPr lang="en-US" smtClean="0"/>
              <a:pPr/>
              <a:t>11</a:t>
            </a:fld>
            <a:endParaRPr lang="en-US" dirty="0"/>
          </a:p>
        </p:txBody>
      </p:sp>
    </p:spTree>
    <p:extLst>
      <p:ext uri="{BB962C8B-B14F-4D97-AF65-F5344CB8AC3E}">
        <p14:creationId xmlns:p14="http://schemas.microsoft.com/office/powerpoint/2010/main" val="11076259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E84287-3F14-4F0E-B9C4-28DBF17D8E56}" type="slidenum">
              <a:rPr lang="en-US" smtClean="0"/>
              <a:pPr/>
              <a:t>12</a:t>
            </a:fld>
            <a:endParaRPr lang="en-US" dirty="0"/>
          </a:p>
        </p:txBody>
      </p:sp>
    </p:spTree>
    <p:extLst>
      <p:ext uri="{BB962C8B-B14F-4D97-AF65-F5344CB8AC3E}">
        <p14:creationId xmlns:p14="http://schemas.microsoft.com/office/powerpoint/2010/main" val="16137002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E84287-3F14-4F0E-B9C4-28DBF17D8E56}" type="slidenum">
              <a:rPr lang="en-US" smtClean="0"/>
              <a:pPr/>
              <a:t>13</a:t>
            </a:fld>
            <a:endParaRPr lang="en-US" dirty="0"/>
          </a:p>
        </p:txBody>
      </p:sp>
    </p:spTree>
    <p:extLst>
      <p:ext uri="{BB962C8B-B14F-4D97-AF65-F5344CB8AC3E}">
        <p14:creationId xmlns:p14="http://schemas.microsoft.com/office/powerpoint/2010/main" val="36822334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E84287-3F14-4F0E-B9C4-28DBF17D8E56}" type="slidenum">
              <a:rPr lang="en-US" smtClean="0"/>
              <a:pPr/>
              <a:t>14</a:t>
            </a:fld>
            <a:endParaRPr lang="en-US" dirty="0"/>
          </a:p>
        </p:txBody>
      </p:sp>
    </p:spTree>
    <p:extLst>
      <p:ext uri="{BB962C8B-B14F-4D97-AF65-F5344CB8AC3E}">
        <p14:creationId xmlns:p14="http://schemas.microsoft.com/office/powerpoint/2010/main" val="40072352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E84287-3F14-4F0E-B9C4-28DBF17D8E56}" type="slidenum">
              <a:rPr lang="en-US" smtClean="0"/>
              <a:pPr/>
              <a:t>15</a:t>
            </a:fld>
            <a:endParaRPr lang="en-US" dirty="0"/>
          </a:p>
        </p:txBody>
      </p:sp>
    </p:spTree>
    <p:extLst>
      <p:ext uri="{BB962C8B-B14F-4D97-AF65-F5344CB8AC3E}">
        <p14:creationId xmlns:p14="http://schemas.microsoft.com/office/powerpoint/2010/main" val="31947841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E84287-3F14-4F0E-B9C4-28DBF17D8E56}" type="slidenum">
              <a:rPr lang="en-US" smtClean="0"/>
              <a:pPr/>
              <a:t>16</a:t>
            </a:fld>
            <a:endParaRPr lang="en-US" dirty="0"/>
          </a:p>
        </p:txBody>
      </p:sp>
    </p:spTree>
    <p:extLst>
      <p:ext uri="{BB962C8B-B14F-4D97-AF65-F5344CB8AC3E}">
        <p14:creationId xmlns:p14="http://schemas.microsoft.com/office/powerpoint/2010/main" val="17091673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E84287-3F14-4F0E-B9C4-28DBF17D8E56}" type="slidenum">
              <a:rPr lang="en-US" smtClean="0"/>
              <a:pPr/>
              <a:t>17</a:t>
            </a:fld>
            <a:endParaRPr lang="en-US" dirty="0"/>
          </a:p>
        </p:txBody>
      </p:sp>
    </p:spTree>
    <p:extLst>
      <p:ext uri="{BB962C8B-B14F-4D97-AF65-F5344CB8AC3E}">
        <p14:creationId xmlns:p14="http://schemas.microsoft.com/office/powerpoint/2010/main" val="23263566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E84287-3F14-4F0E-B9C4-28DBF17D8E56}" type="slidenum">
              <a:rPr lang="en-US" smtClean="0"/>
              <a:pPr/>
              <a:t>18</a:t>
            </a:fld>
            <a:endParaRPr lang="en-US" dirty="0"/>
          </a:p>
        </p:txBody>
      </p:sp>
    </p:spTree>
    <p:extLst>
      <p:ext uri="{BB962C8B-B14F-4D97-AF65-F5344CB8AC3E}">
        <p14:creationId xmlns:p14="http://schemas.microsoft.com/office/powerpoint/2010/main" val="41944155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E84287-3F14-4F0E-B9C4-28DBF17D8E56}" type="slidenum">
              <a:rPr lang="en-US" smtClean="0"/>
              <a:pPr/>
              <a:t>19</a:t>
            </a:fld>
            <a:endParaRPr lang="en-US" dirty="0"/>
          </a:p>
        </p:txBody>
      </p:sp>
    </p:spTree>
    <p:extLst>
      <p:ext uri="{BB962C8B-B14F-4D97-AF65-F5344CB8AC3E}">
        <p14:creationId xmlns:p14="http://schemas.microsoft.com/office/powerpoint/2010/main" val="3197119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E84287-3F14-4F0E-B9C4-28DBF17D8E56}" type="slidenum">
              <a:rPr lang="en-US" smtClean="0"/>
              <a:pPr/>
              <a:t>2</a:t>
            </a:fld>
            <a:endParaRPr lang="en-US" dirty="0"/>
          </a:p>
        </p:txBody>
      </p:sp>
    </p:spTree>
    <p:extLst>
      <p:ext uri="{BB962C8B-B14F-4D97-AF65-F5344CB8AC3E}">
        <p14:creationId xmlns:p14="http://schemas.microsoft.com/office/powerpoint/2010/main" val="323443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E84287-3F14-4F0E-B9C4-28DBF17D8E56}" type="slidenum">
              <a:rPr lang="en-US" smtClean="0"/>
              <a:pPr/>
              <a:t>20</a:t>
            </a:fld>
            <a:endParaRPr lang="en-US" dirty="0"/>
          </a:p>
        </p:txBody>
      </p:sp>
    </p:spTree>
    <p:extLst>
      <p:ext uri="{BB962C8B-B14F-4D97-AF65-F5344CB8AC3E}">
        <p14:creationId xmlns:p14="http://schemas.microsoft.com/office/powerpoint/2010/main" val="19590403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E84287-3F14-4F0E-B9C4-28DBF17D8E56}" type="slidenum">
              <a:rPr lang="en-US" smtClean="0"/>
              <a:pPr/>
              <a:t>21</a:t>
            </a:fld>
            <a:endParaRPr lang="en-US" dirty="0"/>
          </a:p>
        </p:txBody>
      </p:sp>
    </p:spTree>
    <p:extLst>
      <p:ext uri="{BB962C8B-B14F-4D97-AF65-F5344CB8AC3E}">
        <p14:creationId xmlns:p14="http://schemas.microsoft.com/office/powerpoint/2010/main" val="33186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E84287-3F14-4F0E-B9C4-28DBF17D8E56}" type="slidenum">
              <a:rPr lang="en-US" smtClean="0"/>
              <a:pPr/>
              <a:t>22</a:t>
            </a:fld>
            <a:endParaRPr lang="en-US" dirty="0"/>
          </a:p>
        </p:txBody>
      </p:sp>
    </p:spTree>
    <p:extLst>
      <p:ext uri="{BB962C8B-B14F-4D97-AF65-F5344CB8AC3E}">
        <p14:creationId xmlns:p14="http://schemas.microsoft.com/office/powerpoint/2010/main" val="28695915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E84287-3F14-4F0E-B9C4-28DBF17D8E56}" type="slidenum">
              <a:rPr lang="en-US" smtClean="0"/>
              <a:pPr/>
              <a:t>23</a:t>
            </a:fld>
            <a:endParaRPr lang="en-US" dirty="0"/>
          </a:p>
        </p:txBody>
      </p:sp>
    </p:spTree>
    <p:extLst>
      <p:ext uri="{BB962C8B-B14F-4D97-AF65-F5344CB8AC3E}">
        <p14:creationId xmlns:p14="http://schemas.microsoft.com/office/powerpoint/2010/main" val="31068116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E84287-3F14-4F0E-B9C4-28DBF17D8E56}" type="slidenum">
              <a:rPr lang="en-US" smtClean="0"/>
              <a:pPr/>
              <a:t>24</a:t>
            </a:fld>
            <a:endParaRPr lang="en-US" dirty="0"/>
          </a:p>
        </p:txBody>
      </p:sp>
    </p:spTree>
    <p:extLst>
      <p:ext uri="{BB962C8B-B14F-4D97-AF65-F5344CB8AC3E}">
        <p14:creationId xmlns:p14="http://schemas.microsoft.com/office/powerpoint/2010/main" val="2067059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E84287-3F14-4F0E-B9C4-28DBF17D8E56}" type="slidenum">
              <a:rPr lang="en-US" smtClean="0"/>
              <a:pPr/>
              <a:t>25</a:t>
            </a:fld>
            <a:endParaRPr lang="en-US" dirty="0"/>
          </a:p>
        </p:txBody>
      </p:sp>
    </p:spTree>
    <p:extLst>
      <p:ext uri="{BB962C8B-B14F-4D97-AF65-F5344CB8AC3E}">
        <p14:creationId xmlns:p14="http://schemas.microsoft.com/office/powerpoint/2010/main" val="35712131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E84287-3F14-4F0E-B9C4-28DBF17D8E56}" type="slidenum">
              <a:rPr lang="en-US" smtClean="0"/>
              <a:pPr/>
              <a:t>26</a:t>
            </a:fld>
            <a:endParaRPr lang="en-US" dirty="0"/>
          </a:p>
        </p:txBody>
      </p:sp>
    </p:spTree>
    <p:extLst>
      <p:ext uri="{BB962C8B-B14F-4D97-AF65-F5344CB8AC3E}">
        <p14:creationId xmlns:p14="http://schemas.microsoft.com/office/powerpoint/2010/main" val="31246370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E84287-3F14-4F0E-B9C4-28DBF17D8E56}" type="slidenum">
              <a:rPr lang="en-US" smtClean="0"/>
              <a:pPr/>
              <a:t>27</a:t>
            </a:fld>
            <a:endParaRPr lang="en-US" dirty="0"/>
          </a:p>
        </p:txBody>
      </p:sp>
    </p:spTree>
    <p:extLst>
      <p:ext uri="{BB962C8B-B14F-4D97-AF65-F5344CB8AC3E}">
        <p14:creationId xmlns:p14="http://schemas.microsoft.com/office/powerpoint/2010/main" val="9345386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E84287-3F14-4F0E-B9C4-28DBF17D8E56}" type="slidenum">
              <a:rPr lang="en-US" smtClean="0"/>
              <a:pPr/>
              <a:t>28</a:t>
            </a:fld>
            <a:endParaRPr lang="en-US" dirty="0"/>
          </a:p>
        </p:txBody>
      </p:sp>
    </p:spTree>
    <p:extLst>
      <p:ext uri="{BB962C8B-B14F-4D97-AF65-F5344CB8AC3E}">
        <p14:creationId xmlns:p14="http://schemas.microsoft.com/office/powerpoint/2010/main" val="28060491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E84287-3F14-4F0E-B9C4-28DBF17D8E56}" type="slidenum">
              <a:rPr lang="en-US" smtClean="0"/>
              <a:pPr/>
              <a:t>29</a:t>
            </a:fld>
            <a:endParaRPr lang="en-US" dirty="0"/>
          </a:p>
        </p:txBody>
      </p:sp>
    </p:spTree>
    <p:extLst>
      <p:ext uri="{BB962C8B-B14F-4D97-AF65-F5344CB8AC3E}">
        <p14:creationId xmlns:p14="http://schemas.microsoft.com/office/powerpoint/2010/main" val="2298163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E84287-3F14-4F0E-B9C4-28DBF17D8E56}" type="slidenum">
              <a:rPr lang="en-US" smtClean="0"/>
              <a:pPr/>
              <a:t>3</a:t>
            </a:fld>
            <a:endParaRPr lang="en-US" dirty="0"/>
          </a:p>
        </p:txBody>
      </p:sp>
    </p:spTree>
    <p:extLst>
      <p:ext uri="{BB962C8B-B14F-4D97-AF65-F5344CB8AC3E}">
        <p14:creationId xmlns:p14="http://schemas.microsoft.com/office/powerpoint/2010/main" val="20494112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E84287-3F14-4F0E-B9C4-28DBF17D8E56}" type="slidenum">
              <a:rPr lang="en-US" smtClean="0"/>
              <a:pPr/>
              <a:t>4</a:t>
            </a:fld>
            <a:endParaRPr lang="en-US" dirty="0"/>
          </a:p>
        </p:txBody>
      </p:sp>
    </p:spTree>
    <p:extLst>
      <p:ext uri="{BB962C8B-B14F-4D97-AF65-F5344CB8AC3E}">
        <p14:creationId xmlns:p14="http://schemas.microsoft.com/office/powerpoint/2010/main" val="2052175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E84287-3F14-4F0E-B9C4-28DBF17D8E56}" type="slidenum">
              <a:rPr lang="en-US" smtClean="0"/>
              <a:pPr/>
              <a:t>5</a:t>
            </a:fld>
            <a:endParaRPr lang="en-US" dirty="0"/>
          </a:p>
        </p:txBody>
      </p:sp>
    </p:spTree>
    <p:extLst>
      <p:ext uri="{BB962C8B-B14F-4D97-AF65-F5344CB8AC3E}">
        <p14:creationId xmlns:p14="http://schemas.microsoft.com/office/powerpoint/2010/main" val="12927360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E84287-3F14-4F0E-B9C4-28DBF17D8E56}" type="slidenum">
              <a:rPr lang="en-US" smtClean="0"/>
              <a:pPr/>
              <a:t>6</a:t>
            </a:fld>
            <a:endParaRPr lang="en-US" dirty="0"/>
          </a:p>
        </p:txBody>
      </p:sp>
    </p:spTree>
    <p:extLst>
      <p:ext uri="{BB962C8B-B14F-4D97-AF65-F5344CB8AC3E}">
        <p14:creationId xmlns:p14="http://schemas.microsoft.com/office/powerpoint/2010/main" val="3788059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E84287-3F14-4F0E-B9C4-28DBF17D8E56}" type="slidenum">
              <a:rPr lang="en-US" smtClean="0"/>
              <a:pPr/>
              <a:t>7</a:t>
            </a:fld>
            <a:endParaRPr lang="en-US" dirty="0"/>
          </a:p>
        </p:txBody>
      </p:sp>
    </p:spTree>
    <p:extLst>
      <p:ext uri="{BB962C8B-B14F-4D97-AF65-F5344CB8AC3E}">
        <p14:creationId xmlns:p14="http://schemas.microsoft.com/office/powerpoint/2010/main" val="19338831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E84287-3F14-4F0E-B9C4-28DBF17D8E56}" type="slidenum">
              <a:rPr lang="en-US" smtClean="0"/>
              <a:pPr/>
              <a:t>8</a:t>
            </a:fld>
            <a:endParaRPr lang="en-US" dirty="0"/>
          </a:p>
        </p:txBody>
      </p:sp>
    </p:spTree>
    <p:extLst>
      <p:ext uri="{BB962C8B-B14F-4D97-AF65-F5344CB8AC3E}">
        <p14:creationId xmlns:p14="http://schemas.microsoft.com/office/powerpoint/2010/main" val="25708742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E84287-3F14-4F0E-B9C4-28DBF17D8E56}" type="slidenum">
              <a:rPr lang="en-US" smtClean="0"/>
              <a:pPr/>
              <a:t>9</a:t>
            </a:fld>
            <a:endParaRPr lang="en-US" dirty="0"/>
          </a:p>
        </p:txBody>
      </p:sp>
    </p:spTree>
    <p:extLst>
      <p:ext uri="{BB962C8B-B14F-4D97-AF65-F5344CB8AC3E}">
        <p14:creationId xmlns:p14="http://schemas.microsoft.com/office/powerpoint/2010/main" val="2544826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915D697-C573-214C-8ABC-C335514E0439}" type="datetimeFigureOut">
              <a:rPr lang="en-US" smtClean="0"/>
              <a:pPr/>
              <a:t>7/27/2016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21B651B-6C99-1840-B466-BD85F1C6EF55}" type="slidenum">
              <a:rPr lang="en-US" smtClean="0"/>
              <a:pPr/>
              <a:t>‹#›</a:t>
            </a:fld>
            <a:endParaRPr lang="en-US" dirty="0"/>
          </a:p>
        </p:txBody>
      </p:sp>
    </p:spTree>
    <p:extLst>
      <p:ext uri="{BB962C8B-B14F-4D97-AF65-F5344CB8AC3E}">
        <p14:creationId xmlns:p14="http://schemas.microsoft.com/office/powerpoint/2010/main" val="31106772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15D697-C573-214C-8ABC-C335514E0439}" type="datetimeFigureOut">
              <a:rPr lang="en-US" smtClean="0"/>
              <a:pPr/>
              <a:t>7/27/2016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21B651B-6C99-1840-B466-BD85F1C6EF55}" type="slidenum">
              <a:rPr lang="en-US" smtClean="0"/>
              <a:pPr/>
              <a:t>‹#›</a:t>
            </a:fld>
            <a:endParaRPr lang="en-US" dirty="0"/>
          </a:p>
        </p:txBody>
      </p:sp>
    </p:spTree>
    <p:extLst>
      <p:ext uri="{BB962C8B-B14F-4D97-AF65-F5344CB8AC3E}">
        <p14:creationId xmlns:p14="http://schemas.microsoft.com/office/powerpoint/2010/main" val="3793504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15D697-C573-214C-8ABC-C335514E0439}" type="datetimeFigureOut">
              <a:rPr lang="en-US" smtClean="0"/>
              <a:pPr/>
              <a:t>7/27/2016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21B651B-6C99-1840-B466-BD85F1C6EF55}" type="slidenum">
              <a:rPr lang="en-US" smtClean="0"/>
              <a:pPr/>
              <a:t>‹#›</a:t>
            </a:fld>
            <a:endParaRPr lang="en-US" dirty="0"/>
          </a:p>
        </p:txBody>
      </p:sp>
    </p:spTree>
    <p:extLst>
      <p:ext uri="{BB962C8B-B14F-4D97-AF65-F5344CB8AC3E}">
        <p14:creationId xmlns:p14="http://schemas.microsoft.com/office/powerpoint/2010/main" val="30307480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white"/>
        <p:txBody>
          <a:bodyPr/>
          <a:lstStyle/>
          <a:p>
            <a:fld id="{E30E2307-1E40-4E12-8716-25BFDA8E7013}" type="datetime1">
              <a:rPr lang="en-US" smtClean="0"/>
              <a:pPr/>
              <a:t>7/27/2016</a:t>
            </a:fld>
            <a:endParaRPr lang="en-US" dirty="0"/>
          </a:p>
        </p:txBody>
      </p:sp>
      <p:sp>
        <p:nvSpPr>
          <p:cNvPr id="5" name="Footer Placeholder 4"/>
          <p:cNvSpPr>
            <a:spLocks noGrp="1"/>
          </p:cNvSpPr>
          <p:nvPr>
            <p:ph type="ftr" sz="quarter" idx="11"/>
          </p:nvPr>
        </p:nvSpPr>
        <p:spPr bwMode="white"/>
        <p:txBody>
          <a:bodyPr/>
          <a:lstStyle/>
          <a:p>
            <a:endParaRPr lang="en-US" dirty="0"/>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915D697-C573-214C-8ABC-C335514E0439}" type="datetimeFigureOut">
              <a:rPr lang="en-US" smtClean="0"/>
              <a:pPr/>
              <a:t>7/27/2016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21B651B-6C99-1840-B466-BD85F1C6EF55}" type="slidenum">
              <a:rPr lang="en-US" smtClean="0"/>
              <a:pPr/>
              <a:t>‹#›</a:t>
            </a:fld>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B8AEBBE-F8B2-42CF-9895-E86A608384EB}" type="datetime1">
              <a:rPr lang="en-US" smtClean="0"/>
              <a:pPr/>
              <a:t>7/27/2016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dirty="0"/>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9915D697-C573-214C-8ABC-C335514E0439}" type="datetimeFigureOut">
              <a:rPr lang="en-US" smtClean="0"/>
              <a:pPr/>
              <a:t>7/27/2016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21B651B-6C99-1840-B466-BD85F1C6EF55}" type="slidenum">
              <a:rPr lang="en-US" smtClean="0"/>
              <a:pPr/>
              <a:t>‹#›</a:t>
            </a:fld>
            <a:endParaRPr lang="en-US" dirty="0"/>
          </a:p>
        </p:txBody>
      </p:sp>
      <p:sp>
        <p:nvSpPr>
          <p:cNvPr id="12" name="Content Placeholder 11"/>
          <p:cNvSpPr>
            <a:spLocks noGrp="1"/>
          </p:cNvSpPr>
          <p:nvPr>
            <p:ph sz="quarter" idx="14"/>
          </p:nvPr>
        </p:nvSpPr>
        <p:spPr>
          <a:xfrm>
            <a:off x="4648200" y="2438400"/>
            <a:ext cx="3124200" cy="3124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9915D697-C573-214C-8ABC-C335514E0439}" type="datetimeFigureOut">
              <a:rPr lang="en-US" smtClean="0"/>
              <a:pPr/>
              <a:t>7/27/2016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21B651B-6C99-1840-B466-BD85F1C6EF55}"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915D697-C573-214C-8ABC-C335514E0439}" type="datetimeFigureOut">
              <a:rPr lang="en-US" smtClean="0"/>
              <a:pPr/>
              <a:t>7/27/2016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21B651B-6C99-1840-B466-BD85F1C6EF55}" type="slidenum">
              <a:rPr lang="en-US" smtClean="0"/>
              <a:pPr/>
              <a:t>‹#›</a:t>
            </a:fld>
            <a:endParaRPr lang="en-US" dirty="0"/>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9915D697-C573-214C-8ABC-C335514E0439}" type="datetimeFigureOut">
              <a:rPr lang="en-US" smtClean="0"/>
              <a:pPr/>
              <a:t>7/27/2016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21B651B-6C99-1840-B466-BD85F1C6EF55}"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915D697-C573-214C-8ABC-C335514E0439}" type="datetimeFigureOut">
              <a:rPr lang="en-US" smtClean="0"/>
              <a:pPr/>
              <a:t>7/27/2016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21B651B-6C99-1840-B466-BD85F1C6EF55}" type="slidenum">
              <a:rPr lang="en-US" smtClean="0"/>
              <a:pPr/>
              <a:t>‹#›</a:t>
            </a:fld>
            <a:endParaRPr lang="en-US" dirty="0"/>
          </a:p>
        </p:txBody>
      </p:sp>
      <p:sp>
        <p:nvSpPr>
          <p:cNvPr id="9" name="Content Placeholder 8"/>
          <p:cNvSpPr>
            <a:spLocks noGrp="1"/>
          </p:cNvSpPr>
          <p:nvPr>
            <p:ph sz="quarter" idx="13"/>
          </p:nvPr>
        </p:nvSpPr>
        <p:spPr>
          <a:xfrm>
            <a:off x="1371600" y="1676400"/>
            <a:ext cx="3276600" cy="350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15D697-C573-214C-8ABC-C335514E0439}" type="datetimeFigureOut">
              <a:rPr lang="en-US" smtClean="0"/>
              <a:pPr/>
              <a:t>7/27/2016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21B651B-6C99-1840-B466-BD85F1C6EF55}" type="slidenum">
              <a:rPr lang="en-US" smtClean="0"/>
              <a:pPr/>
              <a:t>‹#›</a:t>
            </a:fld>
            <a:endParaRPr lang="en-US" dirty="0"/>
          </a:p>
        </p:txBody>
      </p:sp>
    </p:spTree>
    <p:extLst>
      <p:ext uri="{BB962C8B-B14F-4D97-AF65-F5344CB8AC3E}">
        <p14:creationId xmlns:p14="http://schemas.microsoft.com/office/powerpoint/2010/main" val="31074953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915D697-C573-214C-8ABC-C335514E0439}" type="datetimeFigureOut">
              <a:rPr lang="en-US" smtClean="0"/>
              <a:pPr/>
              <a:t>7/27/2016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21B651B-6C99-1840-B466-BD85F1C6EF55}" type="slidenum">
              <a:rPr lang="en-US" smtClean="0"/>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15D697-C573-214C-8ABC-C335514E0439}" type="datetimeFigureOut">
              <a:rPr lang="en-US" smtClean="0"/>
              <a:pPr/>
              <a:t>7/27/2016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21B651B-6C99-1840-B466-BD85F1C6EF55}" type="slidenum">
              <a:rPr lang="en-US" smtClean="0"/>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915D697-C573-214C-8ABC-C335514E0439}" type="datetimeFigureOut">
              <a:rPr lang="en-US" smtClean="0"/>
              <a:pPr/>
              <a:t>7/27/2016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21B651B-6C99-1840-B466-BD85F1C6EF5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15D697-C573-214C-8ABC-C335514E0439}" type="datetimeFigureOut">
              <a:rPr lang="en-US" smtClean="0"/>
              <a:pPr/>
              <a:t>7/27/2016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21B651B-6C99-1840-B466-BD85F1C6EF55}" type="slidenum">
              <a:rPr lang="en-US" smtClean="0"/>
              <a:pPr/>
              <a:t>‹#›</a:t>
            </a:fld>
            <a:endParaRPr lang="en-US" dirty="0"/>
          </a:p>
        </p:txBody>
      </p:sp>
    </p:spTree>
    <p:extLst>
      <p:ext uri="{BB962C8B-B14F-4D97-AF65-F5344CB8AC3E}">
        <p14:creationId xmlns:p14="http://schemas.microsoft.com/office/powerpoint/2010/main" val="370714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915D697-C573-214C-8ABC-C335514E0439}" type="datetimeFigureOut">
              <a:rPr lang="en-US" smtClean="0"/>
              <a:pPr/>
              <a:t>7/27/2016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21B651B-6C99-1840-B466-BD85F1C6EF55}" type="slidenum">
              <a:rPr lang="en-US" smtClean="0"/>
              <a:pPr/>
              <a:t>‹#›</a:t>
            </a:fld>
            <a:endParaRPr lang="en-US" dirty="0"/>
          </a:p>
        </p:txBody>
      </p:sp>
    </p:spTree>
    <p:extLst>
      <p:ext uri="{BB962C8B-B14F-4D97-AF65-F5344CB8AC3E}">
        <p14:creationId xmlns:p14="http://schemas.microsoft.com/office/powerpoint/2010/main" val="333733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915D697-C573-214C-8ABC-C335514E0439}" type="datetimeFigureOut">
              <a:rPr lang="en-US" smtClean="0"/>
              <a:pPr/>
              <a:t>7/27/2016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21B651B-6C99-1840-B466-BD85F1C6EF55}" type="slidenum">
              <a:rPr lang="en-US" smtClean="0"/>
              <a:pPr/>
              <a:t>‹#›</a:t>
            </a:fld>
            <a:endParaRPr lang="en-US" dirty="0"/>
          </a:p>
        </p:txBody>
      </p:sp>
    </p:spTree>
    <p:extLst>
      <p:ext uri="{BB962C8B-B14F-4D97-AF65-F5344CB8AC3E}">
        <p14:creationId xmlns:p14="http://schemas.microsoft.com/office/powerpoint/2010/main" val="2934700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915D697-C573-214C-8ABC-C335514E0439}" type="datetimeFigureOut">
              <a:rPr lang="en-US" smtClean="0"/>
              <a:pPr/>
              <a:t>7/27/2016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21B651B-6C99-1840-B466-BD85F1C6EF55}" type="slidenum">
              <a:rPr lang="en-US" smtClean="0"/>
              <a:pPr/>
              <a:t>‹#›</a:t>
            </a:fld>
            <a:endParaRPr lang="en-US" dirty="0"/>
          </a:p>
        </p:txBody>
      </p:sp>
    </p:spTree>
    <p:extLst>
      <p:ext uri="{BB962C8B-B14F-4D97-AF65-F5344CB8AC3E}">
        <p14:creationId xmlns:p14="http://schemas.microsoft.com/office/powerpoint/2010/main" val="333398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15D697-C573-214C-8ABC-C335514E0439}" type="datetimeFigureOut">
              <a:rPr lang="en-US" smtClean="0"/>
              <a:pPr/>
              <a:t>7/27/2016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21B651B-6C99-1840-B466-BD85F1C6EF55}" type="slidenum">
              <a:rPr lang="en-US" smtClean="0"/>
              <a:pPr/>
              <a:t>‹#›</a:t>
            </a:fld>
            <a:endParaRPr lang="en-US" dirty="0"/>
          </a:p>
        </p:txBody>
      </p:sp>
    </p:spTree>
    <p:extLst>
      <p:ext uri="{BB962C8B-B14F-4D97-AF65-F5344CB8AC3E}">
        <p14:creationId xmlns:p14="http://schemas.microsoft.com/office/powerpoint/2010/main" val="7879562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915D697-C573-214C-8ABC-C335514E0439}" type="datetimeFigureOut">
              <a:rPr lang="en-US" smtClean="0"/>
              <a:pPr/>
              <a:t>7/27/2016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21B651B-6C99-1840-B466-BD85F1C6EF55}" type="slidenum">
              <a:rPr lang="en-US" smtClean="0"/>
              <a:pPr/>
              <a:t>‹#›</a:t>
            </a:fld>
            <a:endParaRPr lang="en-US" dirty="0"/>
          </a:p>
        </p:txBody>
      </p:sp>
    </p:spTree>
    <p:extLst>
      <p:ext uri="{BB962C8B-B14F-4D97-AF65-F5344CB8AC3E}">
        <p14:creationId xmlns:p14="http://schemas.microsoft.com/office/powerpoint/2010/main" val="20058603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915D697-C573-214C-8ABC-C335514E0439}" type="datetimeFigureOut">
              <a:rPr lang="en-US" smtClean="0"/>
              <a:pPr/>
              <a:t>7/27/2016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21B651B-6C99-1840-B466-BD85F1C6EF55}" type="slidenum">
              <a:rPr lang="en-US" smtClean="0"/>
              <a:pPr/>
              <a:t>‹#›</a:t>
            </a:fld>
            <a:endParaRPr lang="en-US" dirty="0"/>
          </a:p>
        </p:txBody>
      </p:sp>
    </p:spTree>
    <p:extLst>
      <p:ext uri="{BB962C8B-B14F-4D97-AF65-F5344CB8AC3E}">
        <p14:creationId xmlns:p14="http://schemas.microsoft.com/office/powerpoint/2010/main" val="576873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15D697-C573-214C-8ABC-C335514E0439}" type="datetimeFigureOut">
              <a:rPr lang="en-US" smtClean="0"/>
              <a:pPr/>
              <a:t>7/27/2016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1B651B-6C99-1840-B466-BD85F1C6EF55}" type="slidenum">
              <a:rPr lang="en-US" smtClean="0"/>
              <a:pPr/>
              <a:t>‹#›</a:t>
            </a:fld>
            <a:endParaRPr lang="en-US" dirty="0"/>
          </a:p>
        </p:txBody>
      </p:sp>
    </p:spTree>
    <p:extLst>
      <p:ext uri="{BB962C8B-B14F-4D97-AF65-F5344CB8AC3E}">
        <p14:creationId xmlns:p14="http://schemas.microsoft.com/office/powerpoint/2010/main" val="24533171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9915D697-C573-214C-8ABC-C335514E0439}" type="datetimeFigureOut">
              <a:rPr lang="en-US" smtClean="0"/>
              <a:pPr/>
              <a:t>7/27/2016</a:t>
            </a:fld>
            <a:endParaRPr lang="en-US" dirty="0"/>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dirty="0"/>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221B651B-6C99-1840-B466-BD85F1C6EF5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google.com/url?sa=i&amp;rct=j&amp;q=car+at+stop+sign&amp;source=images&amp;cd=&amp;cad=rja&amp;docid=dtbaUGwHhO5FbM&amp;tbnid=g5o5l1vmES_xxM:&amp;ved=0CAUQjRw&amp;url=http://missneworleans.blogspot.com/2011/09/if-i-was-cop.html&amp;ei=cKIjUpvVDqz5igLd2IH4BA&amp;bvm=bv.51495398,d.cGE&amp;psig=AFQjCNH7LNMIm2VQaaY5FSFKuIh0p6mRbQ&amp;ust=1378153281651562"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hyperlink" Target="http://www.google.com/url?sa=i&amp;rct=j&amp;q=race+car&amp;source=images&amp;cd=&amp;cad=rja&amp;docid=RvGWuC9NMtfM0M&amp;tbnid=bObORg6C5OpJyM:&amp;ved=0CAUQjRw&amp;url=http://michaeldougherty.blogspot.com/2011/11/race-car.html&amp;ei=YqMjUsvoGYTcigKI2YC4DQ&amp;bvm=bv.51495398,d.cGE&amp;psig=AFQjCNFBPlkLN7ploLFaVfcUu22y0jzGvQ&amp;ust=1378153664657500" TargetMode="External"/><Relationship Id="rId4" Type="http://schemas.openxmlformats.org/officeDocument/2006/relationships/image" Target="../media/image10.jpeg"/></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3000">
              <a:srgbClr val="FF3399"/>
            </a:gs>
            <a:gs pos="25000">
              <a:srgbClr val="FF6633"/>
            </a:gs>
            <a:gs pos="50000">
              <a:srgbClr val="FFFF00"/>
            </a:gs>
            <a:gs pos="75000">
              <a:srgbClr val="01A78F"/>
            </a:gs>
            <a:gs pos="100000">
              <a:srgbClr val="3366FF"/>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2050" name="Picture 2" descr="http://helenkin.files.wordpress.com/2008/09/not-until-my-morning-coffee.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403910" y="0"/>
            <a:ext cx="1740090" cy="1911208"/>
          </a:xfrm>
          <a:prstGeom prst="rect">
            <a:avLst/>
          </a:prstGeom>
          <a:noFill/>
        </p:spPr>
      </p:pic>
      <p:sp>
        <p:nvSpPr>
          <p:cNvPr id="2" name="Title 1"/>
          <p:cNvSpPr>
            <a:spLocks noGrp="1"/>
          </p:cNvSpPr>
          <p:nvPr>
            <p:ph type="title"/>
          </p:nvPr>
        </p:nvSpPr>
        <p:spPr>
          <a:xfrm>
            <a:off x="293427" y="218364"/>
            <a:ext cx="8229600" cy="1143000"/>
          </a:xfrm>
        </p:spPr>
        <p:txBody>
          <a:bodyPr/>
          <a:lstStyle/>
          <a:p>
            <a:r>
              <a:rPr lang="en-US" b="1" dirty="0">
                <a:solidFill>
                  <a:srgbClr val="0000FF"/>
                </a:solidFill>
                <a:latin typeface="Curlz MT" pitchFamily="82" charset="0"/>
              </a:rPr>
              <a:t>Good Morning!</a:t>
            </a:r>
          </a:p>
        </p:txBody>
      </p:sp>
      <p:sp>
        <p:nvSpPr>
          <p:cNvPr id="3" name="Content Placeholder 2"/>
          <p:cNvSpPr>
            <a:spLocks noGrp="1"/>
          </p:cNvSpPr>
          <p:nvPr>
            <p:ph idx="1"/>
          </p:nvPr>
        </p:nvSpPr>
        <p:spPr>
          <a:xfrm>
            <a:off x="293427" y="1723030"/>
            <a:ext cx="8229600" cy="5134970"/>
          </a:xfrm>
        </p:spPr>
        <p:txBody>
          <a:bodyPr>
            <a:normAutofit/>
          </a:bodyPr>
          <a:lstStyle/>
          <a:p>
            <a:r>
              <a:rPr lang="en-US" b="1" dirty="0">
                <a:latin typeface="Teen" pitchFamily="2" charset="0"/>
              </a:rPr>
              <a:t>Look for your name written on a sticky note.</a:t>
            </a:r>
          </a:p>
          <a:p>
            <a:r>
              <a:rPr lang="en-US" b="1" dirty="0">
                <a:latin typeface="Teen" pitchFamily="2" charset="0"/>
              </a:rPr>
              <a:t>You should be in Block 1A in Room 517.</a:t>
            </a:r>
          </a:p>
          <a:p>
            <a:r>
              <a:rPr lang="en-US" b="1" dirty="0">
                <a:latin typeface="Teen" pitchFamily="2" charset="0"/>
              </a:rPr>
              <a:t>We will collect your supplies in a few minutes.</a:t>
            </a:r>
          </a:p>
          <a:p>
            <a:r>
              <a:rPr lang="en-US" b="1" dirty="0">
                <a:latin typeface="Teen" pitchFamily="2" charset="0"/>
              </a:rPr>
              <a:t>Leave the stack of papers on your desk.</a:t>
            </a:r>
          </a:p>
          <a:p>
            <a:r>
              <a:rPr lang="en-US" b="1" dirty="0">
                <a:latin typeface="Teen" pitchFamily="2" charset="0"/>
              </a:rPr>
              <a:t>Once you find your seat, begin the </a:t>
            </a:r>
            <a:r>
              <a:rPr lang="en-US" b="1" i="1" dirty="0">
                <a:latin typeface="Teen" pitchFamily="2" charset="0"/>
              </a:rPr>
              <a:t>Agenda Scavenger Hunt</a:t>
            </a:r>
            <a:r>
              <a:rPr lang="en-US" b="1" dirty="0">
                <a:latin typeface="Teen" pitchFamily="2" charset="0"/>
              </a:rPr>
              <a:t>.</a:t>
            </a:r>
          </a:p>
          <a:p>
            <a:endParaRPr lang="en-US" b="1" dirty="0">
              <a:latin typeface="Teen" pitchFamily="2" charset="0"/>
            </a:endParaRPr>
          </a:p>
          <a:p>
            <a:pPr>
              <a:buNone/>
            </a:pPr>
            <a:endParaRPr lang="en-US"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Electronic Devices</a:t>
            </a:r>
          </a:p>
        </p:txBody>
      </p:sp>
      <p:sp>
        <p:nvSpPr>
          <p:cNvPr id="3" name="Content Placeholder 2"/>
          <p:cNvSpPr>
            <a:spLocks noGrp="1"/>
          </p:cNvSpPr>
          <p:nvPr>
            <p:ph idx="1"/>
          </p:nvPr>
        </p:nvSpPr>
        <p:spPr/>
        <p:txBody>
          <a:bodyPr>
            <a:normAutofit/>
          </a:bodyPr>
          <a:lstStyle/>
          <a:p>
            <a:r>
              <a:rPr lang="en-US" dirty="0"/>
              <a:t>ELECTRONIC Devices are only allowed in </a:t>
            </a:r>
            <a:r>
              <a:rPr lang="en-US" b="1" dirty="0">
                <a:solidFill>
                  <a:srgbClr val="009900"/>
                </a:solidFill>
              </a:rPr>
              <a:t>GREEN ZONES</a:t>
            </a:r>
            <a:r>
              <a:rPr lang="en-US" dirty="0"/>
              <a:t>.</a:t>
            </a:r>
          </a:p>
          <a:p>
            <a:r>
              <a:rPr lang="en-US" dirty="0"/>
              <a:t>This classroom is a </a:t>
            </a:r>
            <a:r>
              <a:rPr lang="en-US" b="1" dirty="0">
                <a:solidFill>
                  <a:srgbClr val="FF0000"/>
                </a:solidFill>
              </a:rPr>
              <a:t>RED ZONE</a:t>
            </a:r>
            <a:r>
              <a:rPr lang="en-US" dirty="0"/>
              <a:t>.  Once you enter, phones must be completely off and not on silent.  They must be out of sight.  You will only use your phone when we utilize them for class assignments.  If you are caught using a cell phone, it will be taken and you will not get it back until the end of the class. Your parents will be notified.</a:t>
            </a:r>
          </a:p>
        </p:txBody>
      </p:sp>
    </p:spTree>
    <p:extLst>
      <p:ext uri="{BB962C8B-B14F-4D97-AF65-F5344CB8AC3E}">
        <p14:creationId xmlns:p14="http://schemas.microsoft.com/office/powerpoint/2010/main" val="1981493743"/>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Emergency Drills</a:t>
            </a:r>
          </a:p>
        </p:txBody>
      </p:sp>
      <p:sp>
        <p:nvSpPr>
          <p:cNvPr id="3" name="Content Placeholder 2"/>
          <p:cNvSpPr>
            <a:spLocks noGrp="1"/>
          </p:cNvSpPr>
          <p:nvPr>
            <p:ph idx="1"/>
          </p:nvPr>
        </p:nvSpPr>
        <p:spPr/>
        <p:txBody>
          <a:bodyPr>
            <a:normAutofit lnSpcReduction="10000"/>
          </a:bodyPr>
          <a:lstStyle/>
          <a:p>
            <a:r>
              <a:rPr lang="en-US" dirty="0"/>
              <a:t>At times we will have drills to practice for emergency situations.  We have specific locations to go and instructions to follow for these drills.  </a:t>
            </a:r>
          </a:p>
          <a:p>
            <a:r>
              <a:rPr lang="en-US" dirty="0"/>
              <a:t>Your cooperation and appropriate behavior is expected during these drills.  You must follow directions and remain quiet at all times. </a:t>
            </a:r>
          </a:p>
          <a:p>
            <a:r>
              <a:rPr lang="en-US" dirty="0"/>
              <a:t>Failure to cooperate during these drills may result in an office referral. </a:t>
            </a:r>
          </a:p>
        </p:txBody>
      </p:sp>
    </p:spTree>
    <p:extLst>
      <p:ext uri="{BB962C8B-B14F-4D97-AF65-F5344CB8AC3E}">
        <p14:creationId xmlns:p14="http://schemas.microsoft.com/office/powerpoint/2010/main" val="113703662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Bullies</a:t>
            </a:r>
          </a:p>
        </p:txBody>
      </p:sp>
      <p:sp>
        <p:nvSpPr>
          <p:cNvPr id="3" name="Content Placeholder 2"/>
          <p:cNvSpPr>
            <a:spLocks noGrp="1"/>
          </p:cNvSpPr>
          <p:nvPr>
            <p:ph idx="1"/>
          </p:nvPr>
        </p:nvSpPr>
        <p:spPr/>
        <p:txBody>
          <a:bodyPr>
            <a:normAutofit fontScale="85000" lnSpcReduction="10000"/>
          </a:bodyPr>
          <a:lstStyle/>
          <a:p>
            <a:r>
              <a:rPr lang="en-US" dirty="0"/>
              <a:t>Bullies exist every where.  You will without a doubt experience a bully while you are in middle school.  DO NOT give him/her the power they so desperately seek.</a:t>
            </a:r>
          </a:p>
          <a:p>
            <a:r>
              <a:rPr lang="en-US" dirty="0"/>
              <a:t>A bully is someone that consistently and repeatedly has a negative impact on you.  It is not someone that is rude to you on one or two occasions.  </a:t>
            </a:r>
          </a:p>
          <a:p>
            <a:r>
              <a:rPr lang="en-US" dirty="0"/>
              <a:t>Verbal and physical abuse are NEVER ok and you must report it no matter what.</a:t>
            </a:r>
            <a:endParaRPr lang="en-US" sz="2100" b="1" dirty="0"/>
          </a:p>
          <a:p>
            <a:r>
              <a:rPr lang="en-US" sz="2100" b="1" dirty="0"/>
              <a:t>If you witness bullying, it is your responsibility </a:t>
            </a:r>
            <a:r>
              <a:rPr lang="en-US" dirty="0"/>
              <a:t>to report it.  </a:t>
            </a:r>
          </a:p>
          <a:p>
            <a:r>
              <a:rPr lang="en-US" dirty="0"/>
              <a:t>If you participate in bullying in any way, </a:t>
            </a:r>
            <a:r>
              <a:rPr lang="en-US" b="1" dirty="0"/>
              <a:t>you</a:t>
            </a:r>
            <a:r>
              <a:rPr lang="en-US" dirty="0"/>
              <a:t> will be held accountable.</a:t>
            </a:r>
          </a:p>
          <a:p>
            <a:pPr indent="0">
              <a:buNone/>
            </a:pPr>
            <a:endParaRPr lang="en-US" dirty="0"/>
          </a:p>
        </p:txBody>
      </p:sp>
    </p:spTree>
    <p:extLst>
      <p:ext uri="{BB962C8B-B14F-4D97-AF65-F5344CB8AC3E}">
        <p14:creationId xmlns:p14="http://schemas.microsoft.com/office/powerpoint/2010/main" val="41811334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Dress Code</a:t>
            </a:r>
          </a:p>
        </p:txBody>
      </p:sp>
      <p:sp>
        <p:nvSpPr>
          <p:cNvPr id="3" name="Content Placeholder 2"/>
          <p:cNvSpPr>
            <a:spLocks noGrp="1"/>
          </p:cNvSpPr>
          <p:nvPr>
            <p:ph idx="1"/>
          </p:nvPr>
        </p:nvSpPr>
        <p:spPr/>
        <p:txBody>
          <a:bodyPr>
            <a:normAutofit/>
          </a:bodyPr>
          <a:lstStyle/>
          <a:p>
            <a:r>
              <a:rPr lang="en-US" dirty="0"/>
              <a:t>PAMS has, and enforces, a dress code.  You will be monitored as you exit the buses and throughout the building.  Any staff member may enforce the dress code.  READ IT.</a:t>
            </a:r>
          </a:p>
          <a:p>
            <a:r>
              <a:rPr lang="en-US" dirty="0"/>
              <a:t>Don’t spend money on clothes you can’t wear to school.</a:t>
            </a:r>
          </a:p>
        </p:txBody>
      </p:sp>
    </p:spTree>
    <p:extLst>
      <p:ext uri="{BB962C8B-B14F-4D97-AF65-F5344CB8AC3E}">
        <p14:creationId xmlns:p14="http://schemas.microsoft.com/office/powerpoint/2010/main" val="38932194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Hallways</a:t>
            </a:r>
          </a:p>
        </p:txBody>
      </p:sp>
      <p:sp>
        <p:nvSpPr>
          <p:cNvPr id="3" name="Content Placeholder 2"/>
          <p:cNvSpPr>
            <a:spLocks noGrp="1"/>
          </p:cNvSpPr>
          <p:nvPr>
            <p:ph idx="1"/>
          </p:nvPr>
        </p:nvSpPr>
        <p:spPr/>
        <p:txBody>
          <a:bodyPr>
            <a:normAutofit lnSpcReduction="10000"/>
          </a:bodyPr>
          <a:lstStyle/>
          <a:p>
            <a:r>
              <a:rPr lang="en-US" dirty="0"/>
              <a:t>You will hear inappropriate language in the halls and maybe in class.  Be sure that you are not the person using the inappropriate language.</a:t>
            </a:r>
          </a:p>
          <a:p>
            <a:r>
              <a:rPr lang="en-US" dirty="0"/>
              <a:t>If someone uses inappropriate language, please report him/her to a teacher or guidance counselor.</a:t>
            </a:r>
          </a:p>
          <a:p>
            <a:r>
              <a:rPr lang="en-US" dirty="0"/>
              <a:t>Report anyone that pushes or book drops you, or anyone else, to the nearest adult.</a:t>
            </a:r>
          </a:p>
        </p:txBody>
      </p:sp>
    </p:spTree>
    <p:extLst>
      <p:ext uri="{BB962C8B-B14F-4D97-AF65-F5344CB8AC3E}">
        <p14:creationId xmlns:p14="http://schemas.microsoft.com/office/powerpoint/2010/main" val="29488936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Lockers</a:t>
            </a:r>
            <a:r>
              <a:rPr lang="en-US" dirty="0"/>
              <a:t>	</a:t>
            </a:r>
          </a:p>
        </p:txBody>
      </p:sp>
      <p:sp>
        <p:nvSpPr>
          <p:cNvPr id="3" name="Content Placeholder 2"/>
          <p:cNvSpPr>
            <a:spLocks noGrp="1"/>
          </p:cNvSpPr>
          <p:nvPr>
            <p:ph idx="1"/>
          </p:nvPr>
        </p:nvSpPr>
        <p:spPr>
          <a:xfrm>
            <a:off x="1371600" y="2438400"/>
            <a:ext cx="6400800" cy="3201466"/>
          </a:xfrm>
        </p:spPr>
        <p:txBody>
          <a:bodyPr>
            <a:normAutofit fontScale="92500" lnSpcReduction="20000"/>
          </a:bodyPr>
          <a:lstStyle/>
          <a:p>
            <a:r>
              <a:rPr lang="en-US" dirty="0"/>
              <a:t>You are responsible for keeping your locker organized and clean.</a:t>
            </a:r>
          </a:p>
          <a:p>
            <a:pPr marL="273050" indent="-273050"/>
            <a:r>
              <a:rPr lang="en-US" dirty="0"/>
              <a:t>You have allotted time to go to your locker. There are three locker breaks.  Arrival, Midday, Dismissal </a:t>
            </a:r>
          </a:p>
          <a:p>
            <a:pPr marL="273050" indent="-273050"/>
            <a:r>
              <a:rPr lang="en-US" dirty="0"/>
              <a:t>Once you are in class, you will not be allowed to return to your locker.  Get everything you need.</a:t>
            </a:r>
          </a:p>
          <a:p>
            <a:r>
              <a:rPr lang="en-US" dirty="0"/>
              <a:t>No large purses, backpacks, or string backpacks are allowed in class.</a:t>
            </a:r>
          </a:p>
          <a:p>
            <a:r>
              <a:rPr lang="en-US" dirty="0"/>
              <a:t>Do not leave food or stanky PE clothes in your locker.</a:t>
            </a:r>
          </a:p>
          <a:p>
            <a:r>
              <a:rPr lang="en-US" dirty="0"/>
              <a:t>Lockers are property of VBCPS and may be searched at any time.</a:t>
            </a:r>
          </a:p>
        </p:txBody>
      </p:sp>
    </p:spTree>
    <p:extLst>
      <p:ext uri="{BB962C8B-B14F-4D97-AF65-F5344CB8AC3E}">
        <p14:creationId xmlns:p14="http://schemas.microsoft.com/office/powerpoint/2010/main" val="3383704951"/>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Agendas</a:t>
            </a:r>
          </a:p>
        </p:txBody>
      </p:sp>
      <p:sp>
        <p:nvSpPr>
          <p:cNvPr id="3" name="Content Placeholder 2"/>
          <p:cNvSpPr>
            <a:spLocks noGrp="1"/>
          </p:cNvSpPr>
          <p:nvPr>
            <p:ph idx="1"/>
          </p:nvPr>
        </p:nvSpPr>
        <p:spPr/>
        <p:txBody>
          <a:bodyPr>
            <a:normAutofit fontScale="85000" lnSpcReduction="20000"/>
          </a:bodyPr>
          <a:lstStyle/>
          <a:p>
            <a:r>
              <a:rPr lang="en-US" dirty="0"/>
              <a:t>You must have your agenda with you at </a:t>
            </a:r>
            <a:r>
              <a:rPr lang="en-US" sz="2000" b="1" dirty="0"/>
              <a:t>all times.</a:t>
            </a:r>
          </a:p>
          <a:p>
            <a:pPr marL="273050" indent="-273050"/>
            <a:r>
              <a:rPr lang="en-US" dirty="0"/>
              <a:t>If you are going anywhere in the building, it must be signed by a teacher or another staff member.  </a:t>
            </a:r>
          </a:p>
          <a:p>
            <a:pPr marL="273050" indent="-273050"/>
            <a:r>
              <a:rPr lang="en-US" dirty="0"/>
              <a:t>You will be marked tardy unexcused if you arrive to class late without a staff signature.</a:t>
            </a:r>
          </a:p>
          <a:p>
            <a:pPr marL="273050" indent="-273050"/>
            <a:r>
              <a:rPr lang="en-US" dirty="0"/>
              <a:t>Before you leave any classroom, for any reason, you must have your agenda signed.</a:t>
            </a:r>
          </a:p>
          <a:p>
            <a:pPr marL="273050" indent="-273050"/>
            <a:r>
              <a:rPr lang="en-US" dirty="0"/>
              <a:t>Use your agenda for its intended purpose and nothing else.  If you alter it, it must be replaced immediately.</a:t>
            </a: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Schedule	</a:t>
            </a:r>
          </a:p>
        </p:txBody>
      </p:sp>
      <p:sp>
        <p:nvSpPr>
          <p:cNvPr id="3" name="Content Placeholder 2"/>
          <p:cNvSpPr>
            <a:spLocks noGrp="1"/>
          </p:cNvSpPr>
          <p:nvPr>
            <p:ph idx="1"/>
          </p:nvPr>
        </p:nvSpPr>
        <p:spPr>
          <a:xfrm>
            <a:off x="1390783" y="2176230"/>
            <a:ext cx="6400800" cy="3438058"/>
          </a:xfrm>
        </p:spPr>
        <p:txBody>
          <a:bodyPr>
            <a:noAutofit/>
          </a:bodyPr>
          <a:lstStyle/>
          <a:p>
            <a:r>
              <a:rPr lang="en-US" sz="1400" dirty="0"/>
              <a:t>Arrive to class on time DAILY .</a:t>
            </a:r>
          </a:p>
          <a:p>
            <a:pPr marL="273050" indent="-273050"/>
            <a:r>
              <a:rPr lang="en-US" sz="1400" dirty="0"/>
              <a:t>If you are not in class when the bell rings, or prior to roll being taken, you will be marked tardy.  The door is closed right after the bell.</a:t>
            </a:r>
          </a:p>
          <a:p>
            <a:r>
              <a:rPr lang="en-US" sz="1400" dirty="0"/>
              <a:t>Your agenda must be signed by a staff member to verify an excused tardy.</a:t>
            </a:r>
          </a:p>
          <a:p>
            <a:pPr marL="273050" indent="-273050"/>
            <a:r>
              <a:rPr lang="en-US" sz="1400" dirty="0"/>
              <a:t>Bathroom breaks occur before homeroom, between each bell, and after lunch. There are about 7-8 opportunities. Because multiple opportunities to use the restroom are provided, you will not be allowed to go during instruction.  However, if you have an emergency, you will be allowed to use the restroom.  You are responsible for anything you miss.  Only one person may go to the restroom at a time., and you must have a signed agenda.</a:t>
            </a: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Absences</a:t>
            </a:r>
          </a:p>
        </p:txBody>
      </p:sp>
      <p:sp>
        <p:nvSpPr>
          <p:cNvPr id="3" name="Content Placeholder 2"/>
          <p:cNvSpPr>
            <a:spLocks noGrp="1"/>
          </p:cNvSpPr>
          <p:nvPr>
            <p:ph idx="1"/>
          </p:nvPr>
        </p:nvSpPr>
        <p:spPr>
          <a:xfrm>
            <a:off x="1371600" y="2207135"/>
            <a:ext cx="6400800" cy="3872879"/>
          </a:xfrm>
        </p:spPr>
        <p:txBody>
          <a:bodyPr>
            <a:noAutofit/>
          </a:bodyPr>
          <a:lstStyle/>
          <a:p>
            <a:pPr marL="273050" indent="-273050"/>
            <a:r>
              <a:rPr lang="en-US" sz="1400" dirty="0"/>
              <a:t>All notes go to the office.  Drop off your note as soon as you get off the bus, or at PAMS time.  You will not be allowed to go during instruction.</a:t>
            </a:r>
          </a:p>
          <a:p>
            <a:r>
              <a:rPr lang="en-US" sz="1400" dirty="0"/>
              <a:t>If you are absent, drop your note off in the office the day you return to school.</a:t>
            </a:r>
          </a:p>
          <a:p>
            <a:pPr marL="273050" indent="-273050"/>
            <a:r>
              <a:rPr lang="en-US" sz="1400" dirty="0"/>
              <a:t>If you are going to leave early, or know you are going to be out, give your note to the office prior to the absence.</a:t>
            </a:r>
          </a:p>
          <a:p>
            <a:r>
              <a:rPr lang="en-US" sz="1400" dirty="0"/>
              <a:t>Your parents may also e mail the attendance secretary, Mrs. Wilkins.</a:t>
            </a:r>
          </a:p>
          <a:p>
            <a:pPr marL="273050" indent="-273050"/>
            <a:r>
              <a:rPr lang="en-US" sz="1400" dirty="0"/>
              <a:t>We have a </a:t>
            </a:r>
            <a:r>
              <a:rPr lang="en-US" sz="1400" b="1" dirty="0"/>
              <a:t>WYWO</a:t>
            </a:r>
            <a:r>
              <a:rPr lang="en-US" sz="1400" dirty="0"/>
              <a:t> board in our room.  When you are absent, your captain will gather what you miss and place it in the folder.  </a:t>
            </a:r>
            <a:r>
              <a:rPr lang="en-US" sz="1400" b="1" dirty="0"/>
              <a:t>YOU</a:t>
            </a:r>
            <a:r>
              <a:rPr lang="en-US" sz="1400" dirty="0"/>
              <a:t> must pick it up when your return.  This is </a:t>
            </a:r>
            <a:r>
              <a:rPr lang="en-US" sz="1400" b="1" dirty="0"/>
              <a:t>YOUR </a:t>
            </a:r>
            <a:r>
              <a:rPr lang="en-US" sz="1400" dirty="0"/>
              <a:t>responsibility!  </a:t>
            </a: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ATTENDANCE</a:t>
            </a:r>
          </a:p>
        </p:txBody>
      </p:sp>
      <p:sp>
        <p:nvSpPr>
          <p:cNvPr id="3" name="Content Placeholder 2"/>
          <p:cNvSpPr>
            <a:spLocks noGrp="1"/>
          </p:cNvSpPr>
          <p:nvPr>
            <p:ph idx="1"/>
          </p:nvPr>
        </p:nvSpPr>
        <p:spPr/>
        <p:txBody>
          <a:bodyPr>
            <a:normAutofit fontScale="55000" lnSpcReduction="20000"/>
          </a:bodyPr>
          <a:lstStyle/>
          <a:p>
            <a:pPr marL="273050" indent="-273050"/>
            <a:r>
              <a:rPr lang="en-US" sz="2200" dirty="0"/>
              <a:t>It is critical that you come to school daily.  You are on a block schedule which means </a:t>
            </a:r>
            <a:r>
              <a:rPr lang="en-US" sz="2200" b="1" u="sng" dirty="0"/>
              <a:t>one block </a:t>
            </a:r>
            <a:r>
              <a:rPr lang="en-US" sz="2200" dirty="0"/>
              <a:t>is </a:t>
            </a:r>
            <a:r>
              <a:rPr lang="en-US" sz="2200" b="1" u="sng" dirty="0"/>
              <a:t>equal to two days of class</a:t>
            </a:r>
            <a:r>
              <a:rPr lang="en-US" sz="2200" dirty="0"/>
              <a:t>.</a:t>
            </a:r>
          </a:p>
          <a:p>
            <a:r>
              <a:rPr lang="en-US" sz="2200" dirty="0"/>
              <a:t>Teachers do not have to provide you with any make up work if your absence is unverified.</a:t>
            </a:r>
          </a:p>
          <a:p>
            <a:pPr marL="273050" indent="-273050"/>
            <a:r>
              <a:rPr lang="en-US" sz="2200" dirty="0"/>
              <a:t>If you are absent on the day of a test, or the day a project is due, it is due the NEXT school day whether it is an A or B day.  No exceptions</a:t>
            </a:r>
          </a:p>
          <a:p>
            <a:pPr marL="273050" indent="-273050"/>
            <a:r>
              <a:rPr lang="en-US" sz="2200" dirty="0"/>
              <a:t>It is your responsibility to check the make up work board, and to see your teacher(s) for make up tests.  We will NOT hunt for you.</a:t>
            </a:r>
          </a:p>
          <a:p>
            <a:r>
              <a:rPr lang="en-US" sz="2200" dirty="0"/>
              <a:t>Six absences are considered excessive and you will be reported to the attendance secretary.</a:t>
            </a:r>
          </a:p>
          <a:p>
            <a:pPr marL="273050" indent="-273050"/>
            <a:r>
              <a:rPr lang="en-US" sz="2200" dirty="0"/>
              <a:t>If you appear to consistently miss A or B days, test days, or project days, your parents will be contacted.</a:t>
            </a:r>
          </a:p>
          <a:p>
            <a:r>
              <a:rPr lang="en-US" sz="2200" dirty="0"/>
              <a:t>If you are absent a lot, your grade will be impacted.  Many of our lessons can not be recreated.  </a:t>
            </a:r>
            <a:endParaRPr 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3250">
        <p15:prstTrans prst="origami"/>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33680" y="274638"/>
            <a:ext cx="8910320" cy="1143000"/>
          </a:xfrm>
        </p:spPr>
        <p:txBody>
          <a:bodyPr>
            <a:noAutofit/>
          </a:bodyPr>
          <a:lstStyle/>
          <a:p>
            <a:r>
              <a:rPr lang="en-US" sz="3600" b="1" dirty="0">
                <a:latin typeface="Cooper Black" pitchFamily="18" charset="0"/>
                <a:cs typeface="Apple Casual"/>
              </a:rPr>
              <a:t>WELCOME TO </a:t>
            </a:r>
            <a:br>
              <a:rPr lang="en-US" sz="3600" b="1" dirty="0">
                <a:latin typeface="Cooper Black" pitchFamily="18" charset="0"/>
                <a:cs typeface="Apple Casual"/>
              </a:rPr>
            </a:br>
            <a:r>
              <a:rPr lang="en-US" sz="3600" b="1" dirty="0">
                <a:latin typeface="Cooper Black" pitchFamily="18" charset="0"/>
                <a:cs typeface="Apple Casual"/>
              </a:rPr>
              <a:t>PRINCESS ANNE MIDDLE SCHOOL</a:t>
            </a:r>
          </a:p>
        </p:txBody>
      </p:sp>
      <p:sp>
        <p:nvSpPr>
          <p:cNvPr id="3" name="Content Placeholder 2"/>
          <p:cNvSpPr>
            <a:spLocks noGrp="1"/>
          </p:cNvSpPr>
          <p:nvPr>
            <p:ph idx="1"/>
          </p:nvPr>
        </p:nvSpPr>
        <p:spPr/>
        <p:txBody>
          <a:bodyPr>
            <a:normAutofit lnSpcReduction="10000"/>
          </a:bodyPr>
          <a:lstStyle/>
          <a:p>
            <a:pPr marL="0" indent="0">
              <a:buNone/>
            </a:pPr>
            <a:r>
              <a:rPr lang="en-US" dirty="0">
                <a:latin typeface="Teen" pitchFamily="2" charset="0"/>
                <a:cs typeface="Apple Casual"/>
              </a:rPr>
              <a:t>School Colors:  </a:t>
            </a:r>
            <a:r>
              <a:rPr lang="en-US" dirty="0">
                <a:solidFill>
                  <a:srgbClr val="0000FF"/>
                </a:solidFill>
                <a:latin typeface="Teen" pitchFamily="2" charset="0"/>
                <a:cs typeface="Apple Casual"/>
              </a:rPr>
              <a:t>Blue</a:t>
            </a:r>
            <a:r>
              <a:rPr lang="en-US" dirty="0">
                <a:latin typeface="Teen" pitchFamily="2" charset="0"/>
                <a:cs typeface="Apple Casual"/>
              </a:rPr>
              <a:t>, </a:t>
            </a:r>
            <a:r>
              <a:rPr lang="en-US" dirty="0">
                <a:solidFill>
                  <a:srgbClr val="E8E137"/>
                </a:solidFill>
                <a:latin typeface="Teen" pitchFamily="2" charset="0"/>
                <a:cs typeface="Apple Casual"/>
              </a:rPr>
              <a:t>Gold</a:t>
            </a:r>
            <a:r>
              <a:rPr lang="en-US" dirty="0">
                <a:latin typeface="Teen" pitchFamily="2" charset="0"/>
                <a:cs typeface="Apple Casual"/>
              </a:rPr>
              <a:t>, and </a:t>
            </a:r>
            <a:r>
              <a:rPr lang="en-US" dirty="0">
                <a:ln>
                  <a:solidFill>
                    <a:srgbClr val="002060"/>
                  </a:solidFill>
                </a:ln>
                <a:solidFill>
                  <a:schemeClr val="bg1"/>
                </a:solidFill>
                <a:latin typeface="Teen" pitchFamily="2" charset="0"/>
                <a:cs typeface="Apple Casual"/>
              </a:rPr>
              <a:t>White</a:t>
            </a:r>
          </a:p>
          <a:p>
            <a:pPr marL="0" indent="0">
              <a:buNone/>
            </a:pPr>
            <a:r>
              <a:rPr lang="en-US" dirty="0">
                <a:latin typeface="Teen" pitchFamily="2" charset="0"/>
                <a:cs typeface="Apple Casual"/>
              </a:rPr>
              <a:t>Mascot:  Panther</a:t>
            </a:r>
          </a:p>
          <a:p>
            <a:pPr marL="0" indent="0">
              <a:buNone/>
            </a:pPr>
            <a:r>
              <a:rPr lang="en-US" dirty="0">
                <a:latin typeface="Teen" pitchFamily="2" charset="0"/>
                <a:cs typeface="Apple Casual"/>
              </a:rPr>
              <a:t>Students will be: Scholars, Leaders, Citizens</a:t>
            </a:r>
          </a:p>
          <a:p>
            <a:pPr marL="0" indent="0">
              <a:buNone/>
            </a:pPr>
            <a:r>
              <a:rPr lang="en-US" dirty="0">
                <a:latin typeface="Teen" pitchFamily="2" charset="0"/>
                <a:cs typeface="Apple Casual"/>
              </a:rPr>
              <a:t>School Principal:  Dr. Bergren</a:t>
            </a:r>
          </a:p>
          <a:p>
            <a:pPr marL="0" indent="0">
              <a:buNone/>
            </a:pPr>
            <a:r>
              <a:rPr lang="en-US" dirty="0">
                <a:latin typeface="Teen" pitchFamily="2" charset="0"/>
                <a:cs typeface="Apple Casual"/>
              </a:rPr>
              <a:t>Grade 6 Principal:  </a:t>
            </a:r>
          </a:p>
          <a:p>
            <a:pPr marL="0" indent="0">
              <a:buNone/>
            </a:pPr>
            <a:r>
              <a:rPr lang="en-US" dirty="0">
                <a:latin typeface="Teen" pitchFamily="2" charset="0"/>
                <a:cs typeface="Apple Casual"/>
              </a:rPr>
              <a:t>Guidance Counselor: Mrs. McGinnis</a:t>
            </a:r>
          </a:p>
          <a:p>
            <a:pPr marL="0" indent="0">
              <a:buNone/>
            </a:pPr>
            <a:r>
              <a:rPr lang="en-US" dirty="0">
                <a:latin typeface="Teen" pitchFamily="2" charset="0"/>
                <a:cs typeface="Apple Casual"/>
              </a:rPr>
              <a:t>Teachers:  Mrs. Metsker (ADV/Core)</a:t>
            </a:r>
          </a:p>
          <a:p>
            <a:pPr marL="0" indent="0">
              <a:buNone/>
            </a:pPr>
            <a:r>
              <a:rPr lang="en-US" dirty="0">
                <a:latin typeface="Teen" pitchFamily="2" charset="0"/>
                <a:cs typeface="Apple Casual"/>
              </a:rPr>
              <a:t>	             Mrs. Barbour (Core)</a:t>
            </a:r>
          </a:p>
        </p:txBody>
      </p:sp>
      <p:pic>
        <p:nvPicPr>
          <p:cNvPr id="29698" name="Picture 2" descr="Panther"/>
          <p:cNvPicPr>
            <a:picLocks noChangeAspect="1" noChangeArrowheads="1"/>
          </p:cNvPicPr>
          <p:nvPr/>
        </p:nvPicPr>
        <p:blipFill>
          <a:blip r:embed="rId3"/>
          <a:srcRect/>
          <a:stretch>
            <a:fillRect/>
          </a:stretch>
        </p:blipFill>
        <p:spPr bwMode="auto">
          <a:xfrm rot="810906">
            <a:off x="7029444" y="4111636"/>
            <a:ext cx="1888024" cy="2162368"/>
          </a:xfrm>
          <a:prstGeom prst="rect">
            <a:avLst/>
          </a:prstGeom>
          <a:noFill/>
        </p:spPr>
      </p:pic>
    </p:spTree>
    <p:extLst>
      <p:ext uri="{BB962C8B-B14F-4D97-AF65-F5344CB8AC3E}">
        <p14:creationId xmlns:p14="http://schemas.microsoft.com/office/powerpoint/2010/main" val="34699976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Warm Ups</a:t>
            </a:r>
          </a:p>
        </p:txBody>
      </p:sp>
      <p:sp>
        <p:nvSpPr>
          <p:cNvPr id="3" name="Content Placeholder 2"/>
          <p:cNvSpPr>
            <a:spLocks noGrp="1"/>
          </p:cNvSpPr>
          <p:nvPr>
            <p:ph idx="1"/>
          </p:nvPr>
        </p:nvSpPr>
        <p:spPr/>
        <p:txBody>
          <a:bodyPr>
            <a:normAutofit lnSpcReduction="10000"/>
          </a:bodyPr>
          <a:lstStyle/>
          <a:p>
            <a:pPr marL="273050" indent="-273050"/>
            <a:r>
              <a:rPr lang="en-US" dirty="0"/>
              <a:t>You will be required to complete a warm up activity daily. (</a:t>
            </a:r>
            <a:r>
              <a:rPr lang="en-US" dirty="0" err="1"/>
              <a:t>Thinkercises</a:t>
            </a:r>
            <a:r>
              <a:rPr lang="en-US" dirty="0"/>
              <a:t>)</a:t>
            </a:r>
          </a:p>
          <a:p>
            <a:pPr marL="273050" indent="-273050"/>
            <a:r>
              <a:rPr lang="en-US" dirty="0"/>
              <a:t>These activities are used to reinforce, introduce, and challenge your reading and writing skills.  </a:t>
            </a:r>
          </a:p>
          <a:p>
            <a:pPr marL="273050" indent="-273050"/>
            <a:r>
              <a:rPr lang="en-US" dirty="0"/>
              <a:t>You will need a composition book that is dedicated to these.  It will stay in the classroom and your group captains will hand them out and collect them daily.</a:t>
            </a:r>
          </a:p>
        </p:txBody>
      </p:sp>
    </p:spTree>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Participation</a:t>
            </a:r>
          </a:p>
        </p:txBody>
      </p:sp>
      <p:sp>
        <p:nvSpPr>
          <p:cNvPr id="3" name="Content Placeholder 2"/>
          <p:cNvSpPr>
            <a:spLocks noGrp="1"/>
          </p:cNvSpPr>
          <p:nvPr>
            <p:ph idx="1"/>
          </p:nvPr>
        </p:nvSpPr>
        <p:spPr>
          <a:xfrm>
            <a:off x="1371600" y="1981201"/>
            <a:ext cx="6400800" cy="3778154"/>
          </a:xfrm>
        </p:spPr>
        <p:txBody>
          <a:bodyPr>
            <a:noAutofit/>
          </a:bodyPr>
          <a:lstStyle/>
          <a:p>
            <a:pPr marL="273050" indent="-273050"/>
            <a:endParaRPr lang="en-US" sz="1100" b="1" dirty="0"/>
          </a:p>
          <a:p>
            <a:pPr marL="273050" indent="-273050"/>
            <a:r>
              <a:rPr lang="en-US" sz="1100" b="1" dirty="0"/>
              <a:t>It is not necessary to raise your hand in this classroom </a:t>
            </a:r>
            <a:r>
              <a:rPr lang="en-US" sz="1100" dirty="0"/>
              <a:t>as we will call on anyone at anytime as many times as we see fit.  If you have a question, or something to share, it must be related to the lesson.  You are expected to ask questions.  Do not be afraid to ask us anything that has to do with the lesson.  At times we will limit the number of questions asked.  </a:t>
            </a:r>
          </a:p>
          <a:p>
            <a:pPr marL="273050" indent="-273050"/>
            <a:r>
              <a:rPr lang="en-US" sz="1100" dirty="0"/>
              <a:t>If your hand is up constantly, and we do not call on you, we are not ignoring you.  If you are confused about something, you may see us after class, or during PAMS time.</a:t>
            </a:r>
          </a:p>
          <a:p>
            <a:pPr marL="273050" indent="-273050"/>
            <a:r>
              <a:rPr lang="en-US" sz="1100" dirty="0"/>
              <a:t>The only questions we do not answer are the ones that have nothing to do with what we are talking about. (i.e.; What is for lunch?)</a:t>
            </a:r>
          </a:p>
          <a:p>
            <a:pPr marL="273050" indent="-273050"/>
            <a:r>
              <a:rPr lang="en-US" sz="1100" dirty="0"/>
              <a:t>It is critical that you </a:t>
            </a:r>
            <a:r>
              <a:rPr lang="en-US" sz="1100" b="1" dirty="0"/>
              <a:t>READ THE DIRECTIONS </a:t>
            </a:r>
            <a:r>
              <a:rPr lang="en-US" sz="1100" dirty="0"/>
              <a:t>on every assignment.  The first question we will ask you is what the directions stated and you will not be looking at the paper.  “I don’t get it.” will not get you far in this classroom. Be specific so that we may better help you.</a:t>
            </a: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Classroom behavior</a:t>
            </a:r>
          </a:p>
        </p:txBody>
      </p:sp>
      <p:sp>
        <p:nvSpPr>
          <p:cNvPr id="3" name="Content Placeholder 2"/>
          <p:cNvSpPr>
            <a:spLocks noGrp="1"/>
          </p:cNvSpPr>
          <p:nvPr>
            <p:ph idx="1"/>
          </p:nvPr>
        </p:nvSpPr>
        <p:spPr/>
        <p:txBody>
          <a:bodyPr>
            <a:normAutofit fontScale="85000" lnSpcReduction="20000"/>
          </a:bodyPr>
          <a:lstStyle/>
          <a:p>
            <a:r>
              <a:rPr lang="en-US" dirty="0"/>
              <a:t>Complete ALL work on time. Use proper heading.</a:t>
            </a:r>
          </a:p>
          <a:p>
            <a:pPr marL="273050" indent="-273050"/>
            <a:r>
              <a:rPr lang="en-US" dirty="0"/>
              <a:t>We do not raise our hands in this class. Your teacher(s) will call on anyone at anytime.  We may call on you more than once.  </a:t>
            </a:r>
          </a:p>
          <a:p>
            <a:pPr marL="273050" indent="-273050"/>
            <a:r>
              <a:rPr lang="en-US" dirty="0"/>
              <a:t>Do not talk during instruction.  If you are talking, and miss the directions, they will not be repeated for you.</a:t>
            </a:r>
          </a:p>
          <a:p>
            <a:r>
              <a:rPr lang="en-US" dirty="0"/>
              <a:t>Report anyone on your team that is disrupting the learning process.</a:t>
            </a:r>
          </a:p>
          <a:p>
            <a:pPr marL="273050" indent="-273050"/>
            <a:r>
              <a:rPr lang="en-US" b="1" dirty="0"/>
              <a:t>Blurting</a:t>
            </a:r>
            <a:r>
              <a:rPr lang="en-US" dirty="0"/>
              <a:t> is not allowed.  We will</a:t>
            </a:r>
            <a:r>
              <a:rPr lang="en-US" u="sng" dirty="0"/>
              <a:t> not acknowledge </a:t>
            </a:r>
            <a:r>
              <a:rPr lang="en-US" dirty="0"/>
              <a:t>anyone that blurts out.  Including students blurting answers, or “wait what?”</a:t>
            </a:r>
          </a:p>
          <a:p>
            <a:r>
              <a:rPr lang="en-US" dirty="0"/>
              <a:t>Treat us with respect and we will do the same for you.</a:t>
            </a:r>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Toughest parts</a:t>
            </a:r>
          </a:p>
        </p:txBody>
      </p:sp>
      <p:sp>
        <p:nvSpPr>
          <p:cNvPr id="3" name="Content Placeholder 2"/>
          <p:cNvSpPr>
            <a:spLocks noGrp="1"/>
          </p:cNvSpPr>
          <p:nvPr>
            <p:ph idx="1"/>
          </p:nvPr>
        </p:nvSpPr>
        <p:spPr>
          <a:xfrm>
            <a:off x="1371599" y="2197290"/>
            <a:ext cx="6595829" cy="3548417"/>
          </a:xfrm>
        </p:spPr>
        <p:txBody>
          <a:bodyPr>
            <a:normAutofit/>
          </a:bodyPr>
          <a:lstStyle/>
          <a:p>
            <a:r>
              <a:rPr lang="en-US" dirty="0"/>
              <a:t>Getting use to the schedule and lockers</a:t>
            </a:r>
          </a:p>
          <a:p>
            <a:r>
              <a:rPr lang="en-US" dirty="0"/>
              <a:t>Getting your timing right</a:t>
            </a:r>
          </a:p>
          <a:p>
            <a:r>
              <a:rPr lang="en-US" dirty="0"/>
              <a:t>Getting use to your independence</a:t>
            </a:r>
          </a:p>
          <a:p>
            <a:pPr marL="273050" indent="-273050"/>
            <a:r>
              <a:rPr lang="en-US" dirty="0"/>
              <a:t>Accepting that YOU are responsible for your choices and YOU will be held accountable.  You represent your parents, so behave as if they are in the building with you.</a:t>
            </a:r>
          </a:p>
          <a:p>
            <a:r>
              <a:rPr lang="en-US" dirty="0"/>
              <a:t>Understanding that we are serious about our rules and expectations</a:t>
            </a:r>
          </a:p>
          <a:p>
            <a:pPr>
              <a:buNone/>
            </a:pPr>
            <a:endParaRPr lang="en-US" dirty="0"/>
          </a:p>
          <a:p>
            <a:endParaRPr lang="en-US" dirty="0"/>
          </a:p>
        </p:txBody>
      </p:sp>
    </p:spTree>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Good stuff</a:t>
            </a:r>
          </a:p>
        </p:txBody>
      </p:sp>
      <p:sp>
        <p:nvSpPr>
          <p:cNvPr id="3" name="Content Placeholder 2"/>
          <p:cNvSpPr>
            <a:spLocks noGrp="1"/>
          </p:cNvSpPr>
          <p:nvPr>
            <p:ph idx="1"/>
          </p:nvPr>
        </p:nvSpPr>
        <p:spPr/>
        <p:txBody>
          <a:bodyPr>
            <a:normAutofit fontScale="85000" lnSpcReduction="10000"/>
          </a:bodyPr>
          <a:lstStyle/>
          <a:p>
            <a:pPr marL="273050" indent="-273050"/>
            <a:r>
              <a:rPr lang="en-US" dirty="0"/>
              <a:t>We are not “yellers.”  We will simply stop and wait for compliance.  </a:t>
            </a:r>
          </a:p>
          <a:p>
            <a:pPr marL="273050" indent="-273050"/>
            <a:r>
              <a:rPr lang="en-US" dirty="0"/>
              <a:t>We love to laugh and have fun.  Your behavior will determine how your day goes.</a:t>
            </a:r>
          </a:p>
          <a:p>
            <a:pPr marL="273050" indent="-273050"/>
            <a:r>
              <a:rPr lang="en-US" dirty="0"/>
              <a:t>We know what we are doing and we are here to help you.  Notice there is not a clock, you do not have to worry about the time.  We will keep you on track.</a:t>
            </a:r>
          </a:p>
          <a:p>
            <a:pPr marL="273050" indent="-273050"/>
            <a:r>
              <a:rPr lang="en-US" dirty="0"/>
              <a:t>Middle school is not elementary school.  BUT- MIDDLE SCHOOL CAN BE A BLAST!</a:t>
            </a:r>
          </a:p>
          <a:p>
            <a:r>
              <a:rPr lang="en-US" b="1" dirty="0"/>
              <a:t>YOU WILL </a:t>
            </a:r>
            <a:r>
              <a:rPr lang="en-US" dirty="0"/>
              <a:t>make it!  You just need the </a:t>
            </a:r>
            <a:r>
              <a:rPr lang="en-US" b="1" dirty="0"/>
              <a:t>RIGHT</a:t>
            </a:r>
            <a:r>
              <a:rPr lang="en-US" dirty="0"/>
              <a:t> mindset!</a:t>
            </a:r>
          </a:p>
          <a:p>
            <a:endParaRPr 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59307"/>
            <a:ext cx="7772400" cy="1470025"/>
          </a:xfrm>
        </p:spPr>
        <p:txBody>
          <a:bodyPr>
            <a:normAutofit/>
          </a:bodyPr>
          <a:lstStyle/>
          <a:p>
            <a:r>
              <a:rPr lang="en-US" sz="6000" dirty="0">
                <a:solidFill>
                  <a:srgbClr val="7030A0"/>
                </a:solidFill>
                <a:latin typeface="Jokerman" pitchFamily="82" charset="0"/>
              </a:rPr>
              <a:t>MINDSET</a:t>
            </a:r>
          </a:p>
        </p:txBody>
      </p:sp>
      <p:sp>
        <p:nvSpPr>
          <p:cNvPr id="5" name="Subtitle 4"/>
          <p:cNvSpPr>
            <a:spLocks noGrp="1"/>
          </p:cNvSpPr>
          <p:nvPr>
            <p:ph type="subTitle" idx="1"/>
          </p:nvPr>
        </p:nvSpPr>
        <p:spPr>
          <a:xfrm>
            <a:off x="1371600" y="1729331"/>
            <a:ext cx="6400800" cy="3975433"/>
          </a:xfrm>
        </p:spPr>
        <p:txBody>
          <a:bodyPr>
            <a:normAutofit fontScale="85000" lnSpcReduction="20000"/>
          </a:bodyPr>
          <a:lstStyle/>
          <a:p>
            <a:pPr algn="l">
              <a:buFont typeface="Arial" charset="0"/>
              <a:buChar char="•"/>
            </a:pPr>
            <a:r>
              <a:rPr lang="en-US" sz="4000" dirty="0">
                <a:solidFill>
                  <a:srgbClr val="0000FF"/>
                </a:solidFill>
                <a:latin typeface="Algerian" pitchFamily="82" charset="0"/>
              </a:rPr>
              <a:t>A fixed mental attitude or disposition that predetermines a person's responses to and interpretations of situations.</a:t>
            </a:r>
          </a:p>
          <a:p>
            <a:pPr algn="l">
              <a:buFont typeface="Arial" charset="0"/>
              <a:buChar char="•"/>
            </a:pPr>
            <a:endParaRPr lang="en-US" sz="4000" dirty="0">
              <a:solidFill>
                <a:srgbClr val="0000FF"/>
              </a:solidFill>
              <a:latin typeface="Algerian" pitchFamily="82" charset="0"/>
            </a:endParaRPr>
          </a:p>
          <a:p>
            <a:pPr algn="l"/>
            <a:r>
              <a:rPr lang="en-US" sz="4000" dirty="0">
                <a:solidFill>
                  <a:srgbClr val="0000FF"/>
                </a:solidFill>
                <a:latin typeface="Algerian" pitchFamily="82" charset="0"/>
              </a:rPr>
              <a:t> *An inclination or a habit.</a:t>
            </a:r>
          </a:p>
          <a:p>
            <a:endParaRPr lang="en-US" dirty="0"/>
          </a:p>
        </p:txBody>
      </p:sp>
      <p:pic>
        <p:nvPicPr>
          <p:cNvPr id="1026" name="Picture 2" descr="C:\Users\Suzy\AppData\Local\Microsoft\Windows\Temporary Internet Files\Content.IE5\SBDQAALL\MC900334236[1].wmf"/>
          <p:cNvPicPr>
            <a:picLocks noChangeAspect="1" noChangeArrowheads="1"/>
          </p:cNvPicPr>
          <p:nvPr/>
        </p:nvPicPr>
        <p:blipFill>
          <a:blip r:embed="rId3"/>
          <a:srcRect/>
          <a:stretch>
            <a:fillRect/>
          </a:stretch>
        </p:blipFill>
        <p:spPr bwMode="auto">
          <a:xfrm>
            <a:off x="685800" y="0"/>
            <a:ext cx="1815998" cy="1413662"/>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a:latin typeface="Blue Highway Linocut" pitchFamily="2" charset="0"/>
              </a:rPr>
              <a:t>FIXED MINDSET</a:t>
            </a:r>
          </a:p>
        </p:txBody>
      </p:sp>
      <p:sp>
        <p:nvSpPr>
          <p:cNvPr id="3" name="Content Placeholder 2"/>
          <p:cNvSpPr>
            <a:spLocks noGrp="1"/>
          </p:cNvSpPr>
          <p:nvPr>
            <p:ph idx="1"/>
          </p:nvPr>
        </p:nvSpPr>
        <p:spPr>
          <a:xfrm>
            <a:off x="457200" y="1228299"/>
            <a:ext cx="8229600" cy="5257800"/>
          </a:xfrm>
        </p:spPr>
        <p:txBody>
          <a:bodyPr>
            <a:normAutofit fontScale="85000" lnSpcReduction="20000"/>
          </a:bodyPr>
          <a:lstStyle/>
          <a:p>
            <a:r>
              <a:rPr lang="en-US" sz="4000" b="1" dirty="0">
                <a:solidFill>
                  <a:srgbClr val="FF0000"/>
                </a:solidFill>
                <a:latin typeface="Blue Highway Linocut" pitchFamily="2" charset="0"/>
              </a:rPr>
              <a:t>In a fixed mindset, students believe their basic qualities, like their intelligence or talent, are simply fixed traits. They have a certain amount and that’s that. Their goal becomes to look smart. </a:t>
            </a:r>
            <a:r>
              <a:rPr lang="en-US" sz="4000" dirty="0">
                <a:solidFill>
                  <a:srgbClr val="FF0000"/>
                </a:solidFill>
                <a:latin typeface="Blue Highway Linocut" pitchFamily="2" charset="0"/>
              </a:rPr>
              <a:t>They also believe that talent alone creates success—without effort.</a:t>
            </a:r>
          </a:p>
          <a:p>
            <a:pPr>
              <a:buNone/>
            </a:pPr>
            <a:endParaRPr lang="en-US" sz="4000" b="1" dirty="0">
              <a:solidFill>
                <a:srgbClr val="FF0000"/>
              </a:solidFill>
              <a:latin typeface="Blue Highway Linocut" pitchFamily="2" charset="0"/>
            </a:endParaRPr>
          </a:p>
          <a:p>
            <a:pPr>
              <a:buNone/>
            </a:pPr>
            <a:r>
              <a:rPr lang="en-US" sz="4000" b="1" dirty="0">
                <a:solidFill>
                  <a:srgbClr val="FF0000"/>
                </a:solidFill>
                <a:latin typeface="Blue Highway Linocut" pitchFamily="2" charset="0"/>
              </a:rPr>
              <a:t>   For example, “I was born this way.” or “I have never been a good reader.”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a:solidFill>
                  <a:srgbClr val="00CC00"/>
                </a:solidFill>
                <a:latin typeface="Earwig Factory" pitchFamily="2" charset="0"/>
              </a:rPr>
              <a:t>GROWTH MINDSET</a:t>
            </a:r>
          </a:p>
        </p:txBody>
      </p:sp>
      <p:sp>
        <p:nvSpPr>
          <p:cNvPr id="3" name="Content Placeholder 2"/>
          <p:cNvSpPr>
            <a:spLocks noGrp="1"/>
          </p:cNvSpPr>
          <p:nvPr>
            <p:ph idx="1"/>
          </p:nvPr>
        </p:nvSpPr>
        <p:spPr/>
        <p:txBody>
          <a:bodyPr>
            <a:normAutofit fontScale="92500" lnSpcReduction="20000"/>
          </a:bodyPr>
          <a:lstStyle/>
          <a:p>
            <a:r>
              <a:rPr lang="en-US" sz="3600" dirty="0">
                <a:solidFill>
                  <a:srgbClr val="CC0066"/>
                </a:solidFill>
                <a:latin typeface="Berlin Sans FB Demi" pitchFamily="34" charset="0"/>
              </a:rPr>
              <a:t>In a growth mindset, students believe that their most basic abilities can be developed through teaching, effort and hard work—brains and talent are just the starting point. They don’t believe everyone’s the same and can be Einstein, but they believe everyone can get smarter if they work at it.  This view creates a love of learning and a resilience that is essential for great accomplishment.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rgbClr val="E6DCAC"/>
            </a:gs>
            <a:gs pos="12000">
              <a:srgbClr val="E6D78A"/>
            </a:gs>
            <a:gs pos="30000">
              <a:srgbClr val="C7AC4C"/>
            </a:gs>
            <a:gs pos="45000">
              <a:srgbClr val="E6D78A"/>
            </a:gs>
            <a:gs pos="77000">
              <a:srgbClr val="C7AC4C"/>
            </a:gs>
            <a:gs pos="100000">
              <a:srgbClr val="E6DCAC"/>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64025"/>
            <a:ext cx="8229600" cy="4826214"/>
          </a:xfrm>
        </p:spPr>
        <p:txBody>
          <a:bodyPr/>
          <a:lstStyle/>
          <a:p>
            <a:r>
              <a:rPr lang="en-US" dirty="0">
                <a:latin typeface="Comic Sans MS" pitchFamily="66" charset="0"/>
              </a:rPr>
              <a:t>FIXED MINDSET:  Another stop sign- I’ll sit here and eventually go again.</a:t>
            </a:r>
          </a:p>
          <a:p>
            <a:endParaRPr lang="en-US" dirty="0"/>
          </a:p>
          <a:p>
            <a:endParaRPr lang="en-US" dirty="0"/>
          </a:p>
          <a:p>
            <a:endParaRPr lang="en-US" dirty="0"/>
          </a:p>
          <a:p>
            <a:r>
              <a:rPr lang="en-US" dirty="0">
                <a:latin typeface="Comic Sans MS" pitchFamily="66" charset="0"/>
              </a:rPr>
              <a:t>GROWTH MINDSET:  I have to stop, but I will have another chance to take off!</a:t>
            </a:r>
          </a:p>
        </p:txBody>
      </p:sp>
      <p:pic>
        <p:nvPicPr>
          <p:cNvPr id="4098" name="Picture 2" descr="http://3.bp.blogspot.com/-RX6kDB6biZc/Tm-W7FfUcSI/AAAAAAAADf4/YquatwWHEew/s1600/Stop-Sign-2.jpg">
            <a:hlinkClick r:id="rId3"/>
          </p:cNvPr>
          <p:cNvPicPr>
            <a:picLocks noChangeAspect="1" noChangeArrowheads="1"/>
          </p:cNvPicPr>
          <p:nvPr/>
        </p:nvPicPr>
        <p:blipFill>
          <a:blip r:embed="rId4"/>
          <a:srcRect/>
          <a:stretch>
            <a:fillRect/>
          </a:stretch>
        </p:blipFill>
        <p:spPr bwMode="auto">
          <a:xfrm>
            <a:off x="5851445" y="1565203"/>
            <a:ext cx="2280346" cy="1710260"/>
          </a:xfrm>
          <a:prstGeom prst="rect">
            <a:avLst/>
          </a:prstGeom>
          <a:noFill/>
        </p:spPr>
      </p:pic>
      <p:pic>
        <p:nvPicPr>
          <p:cNvPr id="4100" name="Picture 4" descr="http://t2.gstatic.com/images?q=tbn:ANd9GcQK3oCosrhW5OsAWI-c6p9-KlRmiKWlw5jQr7TvB7wdaT8yx3w5Sw">
            <a:hlinkClick r:id="rId5"/>
          </p:cNvPr>
          <p:cNvPicPr>
            <a:picLocks noChangeAspect="1" noChangeArrowheads="1"/>
          </p:cNvPicPr>
          <p:nvPr/>
        </p:nvPicPr>
        <p:blipFill>
          <a:blip r:embed="rId6"/>
          <a:srcRect/>
          <a:stretch>
            <a:fillRect/>
          </a:stretch>
        </p:blipFill>
        <p:spPr bwMode="auto">
          <a:xfrm>
            <a:off x="2936795" y="4781218"/>
            <a:ext cx="2914650" cy="156210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pic>
        <p:nvPicPr>
          <p:cNvPr id="90114" name="Picture 2" descr="A great quote for your office wall! &quot;In this room we don't do easy, we make easy happen through hard work and learning.&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1844" y="386538"/>
            <a:ext cx="4067175" cy="6096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756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S900074882[1].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641080" y="6127845"/>
            <a:ext cx="304800" cy="304800"/>
          </a:xfrm>
          <a:prstGeom prst="rect">
            <a:avLst/>
          </a:prstGeom>
        </p:spPr>
      </p:pic>
      <p:pic>
        <p:nvPicPr>
          <p:cNvPr id="4" name="Picture 3"/>
          <p:cNvPicPr>
            <a:picLocks noChangeAspect="1"/>
          </p:cNvPicPr>
          <p:nvPr/>
        </p:nvPicPr>
        <p:blipFill>
          <a:blip r:embed="rId6"/>
          <a:stretch>
            <a:fillRect/>
          </a:stretch>
        </p:blipFill>
        <p:spPr>
          <a:xfrm>
            <a:off x="0" y="0"/>
            <a:ext cx="9144000" cy="6858000"/>
          </a:xfrm>
          <a:prstGeom prst="rect">
            <a:avLst/>
          </a:prstGeom>
        </p:spPr>
      </p:pic>
      <p:sp>
        <p:nvSpPr>
          <p:cNvPr id="2" name="Title 1"/>
          <p:cNvSpPr>
            <a:spLocks noGrp="1"/>
          </p:cNvSpPr>
          <p:nvPr>
            <p:ph type="ctrTitle"/>
          </p:nvPr>
        </p:nvSpPr>
        <p:spPr>
          <a:xfrm>
            <a:off x="103018" y="-66574"/>
            <a:ext cx="9040982" cy="2442569"/>
          </a:xfrm>
        </p:spPr>
        <p:txBody>
          <a:bodyPr>
            <a:noAutofit/>
          </a:bodyPr>
          <a:lstStyle/>
          <a:p>
            <a:pPr algn="l"/>
            <a:r>
              <a:rPr lang="en-US" sz="3600" b="1" dirty="0">
                <a:solidFill>
                  <a:srgbClr val="FFFFFF"/>
                </a:solidFill>
                <a:latin typeface="Apple Casual"/>
                <a:cs typeface="Apple Casual"/>
              </a:rPr>
              <a:t>You will review a lot of information today.  Don’t get overwhelmed by it.  Middle school is great and you will be great too.</a:t>
            </a:r>
          </a:p>
        </p:txBody>
      </p:sp>
      <p:sp>
        <p:nvSpPr>
          <p:cNvPr id="3" name="Subtitle 2"/>
          <p:cNvSpPr>
            <a:spLocks noGrp="1"/>
          </p:cNvSpPr>
          <p:nvPr>
            <p:ph type="subTitle" idx="1"/>
          </p:nvPr>
        </p:nvSpPr>
        <p:spPr>
          <a:xfrm>
            <a:off x="198228" y="5952237"/>
            <a:ext cx="9092844" cy="1106714"/>
          </a:xfrm>
        </p:spPr>
        <p:txBody>
          <a:bodyPr>
            <a:noAutofit/>
          </a:bodyPr>
          <a:lstStyle/>
          <a:p>
            <a:pPr algn="l"/>
            <a:r>
              <a:rPr lang="en-US" sz="6000" b="1" dirty="0">
                <a:solidFill>
                  <a:srgbClr val="FFFF00"/>
                </a:solidFill>
                <a:latin typeface="Apple Casual"/>
                <a:cs typeface="Apple Casual"/>
              </a:rPr>
              <a:t>WE ARE THE TROPICS!</a:t>
            </a:r>
          </a:p>
        </p:txBody>
      </p:sp>
    </p:spTree>
    <p:extLst>
      <p:ext uri="{BB962C8B-B14F-4D97-AF65-F5344CB8AC3E}">
        <p14:creationId xmlns:p14="http://schemas.microsoft.com/office/powerpoint/2010/main" val="2412953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5450"/>
                            </p:stCondLst>
                            <p:childTnLst>
                              <p:par>
                                <p:cTn id="13" presetID="56" presetClass="entr" presetSubtype="0" fill="hold" grpId="0" nodeType="afterEffect">
                                  <p:stCondLst>
                                    <p:cond delay="0"/>
                                  </p:stCondLst>
                                  <p:iterate type="lt">
                                    <p:tmPct val="10000"/>
                                  </p:iterate>
                                  <p:childTnLst>
                                    <p:set>
                                      <p:cBhvr>
                                        <p:cTn id="14" dur="1" fill="hold">
                                          <p:stCondLst>
                                            <p:cond delay="0"/>
                                          </p:stCondLst>
                                        </p:cTn>
                                        <p:tgtEl>
                                          <p:spTgt spid="3">
                                            <p:txEl>
                                              <p:pRg st="0" end="0"/>
                                            </p:txEl>
                                          </p:spTgt>
                                        </p:tgtEl>
                                        <p:attrNameLst>
                                          <p:attrName>style.visibility</p:attrName>
                                        </p:attrNameLst>
                                      </p:cBhvr>
                                      <p:to>
                                        <p:strVal val="visible"/>
                                      </p:to>
                                    </p:set>
                                    <p:anim by="(-#ppt_w*2)" calcmode="lin" valueType="num">
                                      <p:cBhvr rctx="PPT">
                                        <p:cTn id="15" dur="500" autoRev="1" fill="hold">
                                          <p:stCondLst>
                                            <p:cond delay="0"/>
                                          </p:stCondLst>
                                        </p:cTn>
                                        <p:tgtEl>
                                          <p:spTgt spid="3">
                                            <p:txEl>
                                              <p:pRg st="0" end="0"/>
                                            </p:txEl>
                                          </p:spTgt>
                                        </p:tgtEl>
                                        <p:attrNameLst>
                                          <p:attrName>ppt_w</p:attrName>
                                        </p:attrNameLst>
                                      </p:cBhvr>
                                    </p:anim>
                                    <p:anim by="(#ppt_w*0.50)" calcmode="lin" valueType="num">
                                      <p:cBhvr>
                                        <p:cTn id="16" dur="500" decel="50000" autoRev="1" fill="hold">
                                          <p:stCondLst>
                                            <p:cond delay="0"/>
                                          </p:stCondLst>
                                        </p:cTn>
                                        <p:tgtEl>
                                          <p:spTgt spid="3">
                                            <p:txEl>
                                              <p:pRg st="0" end="0"/>
                                            </p:txEl>
                                          </p:spTgt>
                                        </p:tgtEl>
                                        <p:attrNameLst>
                                          <p:attrName>ppt_x</p:attrName>
                                        </p:attrNameLst>
                                      </p:cBhvr>
                                    </p:anim>
                                    <p:anim from="(-#ppt_h/2)" to="(#ppt_y)" calcmode="lin" valueType="num">
                                      <p:cBhvr>
                                        <p:cTn id="17" dur="1000" fill="hold">
                                          <p:stCondLst>
                                            <p:cond delay="0"/>
                                          </p:stCondLst>
                                        </p:cTn>
                                        <p:tgtEl>
                                          <p:spTgt spid="3">
                                            <p:txEl>
                                              <p:pRg st="0" end="0"/>
                                            </p:txEl>
                                          </p:spTgt>
                                        </p:tgtEl>
                                        <p:attrNameLst>
                                          <p:attrName>ppt_y</p:attrName>
                                        </p:attrNameLst>
                                      </p:cBhvr>
                                    </p:anim>
                                    <p:animRot by="21600000">
                                      <p:cBhvr>
                                        <p:cTn id="18" dur="1000" fill="hold">
                                          <p:stCondLst>
                                            <p:cond delay="0"/>
                                          </p:stCondLst>
                                        </p:cTn>
                                        <p:tgtEl>
                                          <p:spTgt spid="3">
                                            <p:txEl>
                                              <p:pRg st="0" end="0"/>
                                            </p:txEl>
                                          </p:spTgt>
                                        </p:tgtEl>
                                        <p:attrNameLst>
                                          <p:attrName>r</p:attrName>
                                        </p:attrNameLst>
                                      </p:cBhvr>
                                    </p:animRot>
                                  </p:childTnLst>
                                </p:cTn>
                              </p:par>
                            </p:childTnLst>
                          </p:cTn>
                        </p:par>
                        <p:par>
                          <p:cTn id="19" fill="hold">
                            <p:stCondLst>
                              <p:cond delay="7950"/>
                            </p:stCondLst>
                            <p:childTnLst>
                              <p:par>
                                <p:cTn id="20" presetID="1" presetClass="mediacall" presetSubtype="0" fill="hold" nodeType="afterEffect">
                                  <p:stCondLst>
                                    <p:cond delay="0"/>
                                  </p:stCondLst>
                                  <p:childTnLst>
                                    <p:cmd type="call" cmd="playFrom(0.0)">
                                      <p:cBhvr>
                                        <p:cTn id="21" dur="263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2"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cs typeface="Apple Casual"/>
              </a:rPr>
              <a:t>Choices</a:t>
            </a:r>
          </a:p>
        </p:txBody>
      </p:sp>
      <p:sp>
        <p:nvSpPr>
          <p:cNvPr id="3" name="Content Placeholder 2"/>
          <p:cNvSpPr>
            <a:spLocks noGrp="1"/>
          </p:cNvSpPr>
          <p:nvPr>
            <p:ph idx="1"/>
          </p:nvPr>
        </p:nvSpPr>
        <p:spPr>
          <a:xfrm>
            <a:off x="1371599" y="2438400"/>
            <a:ext cx="6806845" cy="3048001"/>
          </a:xfrm>
        </p:spPr>
        <p:txBody>
          <a:bodyPr>
            <a:noAutofit/>
          </a:bodyPr>
          <a:lstStyle/>
          <a:p>
            <a:pPr marL="273050" indent="-273050"/>
            <a:r>
              <a:rPr lang="en-US" sz="2000" dirty="0">
                <a:cs typeface="Apple Casual"/>
              </a:rPr>
              <a:t>YOU will be held accountable for </a:t>
            </a:r>
            <a:r>
              <a:rPr lang="en-US" sz="2000" b="1" dirty="0">
                <a:cs typeface="Apple Casual"/>
              </a:rPr>
              <a:t>EVERY</a:t>
            </a:r>
            <a:r>
              <a:rPr lang="en-US" sz="2000" dirty="0">
                <a:cs typeface="Apple Casual"/>
              </a:rPr>
              <a:t> choice you make.</a:t>
            </a:r>
          </a:p>
          <a:p>
            <a:pPr lvl="1"/>
            <a:r>
              <a:rPr lang="en-US" sz="2000" dirty="0">
                <a:cs typeface="Apple Casual"/>
              </a:rPr>
              <a:t>Make sure you read the VBCPS Code of Conduct.</a:t>
            </a:r>
          </a:p>
          <a:p>
            <a:pPr lvl="1"/>
            <a:r>
              <a:rPr lang="en-US" sz="2000" dirty="0">
                <a:cs typeface="Apple Casual"/>
              </a:rPr>
              <a:t>Make sure you read the rules located in the front of your agenda.</a:t>
            </a:r>
          </a:p>
          <a:p>
            <a:pPr lvl="1"/>
            <a:endParaRPr lang="en-US" sz="2000" dirty="0">
              <a:cs typeface="Apple Casual"/>
            </a:endParaRPr>
          </a:p>
          <a:p>
            <a:pPr lvl="1"/>
            <a:r>
              <a:rPr lang="en-US" sz="2000" dirty="0">
                <a:cs typeface="Apple Casual"/>
              </a:rPr>
              <a:t>You are good kids; make good choices.  Easy!</a:t>
            </a:r>
          </a:p>
        </p:txBody>
      </p:sp>
    </p:spTree>
    <p:extLst>
      <p:ext uri="{BB962C8B-B14F-4D97-AF65-F5344CB8AC3E}">
        <p14:creationId xmlns:p14="http://schemas.microsoft.com/office/powerpoint/2010/main" val="293414433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Honor Code</a:t>
            </a:r>
          </a:p>
        </p:txBody>
      </p:sp>
      <p:sp>
        <p:nvSpPr>
          <p:cNvPr id="3" name="Content Placeholder 2"/>
          <p:cNvSpPr>
            <a:spLocks noGrp="1"/>
          </p:cNvSpPr>
          <p:nvPr>
            <p:ph idx="1"/>
          </p:nvPr>
        </p:nvSpPr>
        <p:spPr/>
        <p:txBody>
          <a:bodyPr>
            <a:normAutofit/>
          </a:bodyPr>
          <a:lstStyle/>
          <a:p>
            <a:r>
              <a:rPr lang="en-US" dirty="0"/>
              <a:t>PAMS has an Honor Code that you will have to follow.  Every paper you turn in starts with the letters HC in front of your name.  This stands for Honor Code. </a:t>
            </a:r>
          </a:p>
          <a:p>
            <a:r>
              <a:rPr lang="en-US" dirty="0"/>
              <a:t>The Honor Code addresses cheating and plagiarism.</a:t>
            </a:r>
          </a:p>
          <a:p>
            <a:endParaRPr lang="en-US" dirty="0"/>
          </a:p>
        </p:txBody>
      </p:sp>
    </p:spTree>
    <p:extLst>
      <p:ext uri="{BB962C8B-B14F-4D97-AF65-F5344CB8AC3E}">
        <p14:creationId xmlns:p14="http://schemas.microsoft.com/office/powerpoint/2010/main" val="342634588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Assignments</a:t>
            </a:r>
          </a:p>
        </p:txBody>
      </p:sp>
      <p:sp>
        <p:nvSpPr>
          <p:cNvPr id="3" name="Content Placeholder 2"/>
          <p:cNvSpPr>
            <a:spLocks noGrp="1"/>
          </p:cNvSpPr>
          <p:nvPr>
            <p:ph idx="1"/>
          </p:nvPr>
        </p:nvSpPr>
        <p:spPr>
          <a:xfrm>
            <a:off x="1371600" y="2265528"/>
            <a:ext cx="6400800" cy="3589362"/>
          </a:xfrm>
        </p:spPr>
        <p:txBody>
          <a:bodyPr>
            <a:normAutofit fontScale="25000" lnSpcReduction="20000"/>
          </a:bodyPr>
          <a:lstStyle/>
          <a:p>
            <a:r>
              <a:rPr lang="en-US" sz="5600" dirty="0"/>
              <a:t>You are required to complete classroom assignments and tests during the allotted class time.  If you need extra time, it will be allowed during PAMS.</a:t>
            </a:r>
          </a:p>
          <a:p>
            <a:r>
              <a:rPr lang="en-US" sz="5600" dirty="0"/>
              <a:t>You will be given a timeline in which to complete projects, essays, and make- up work.  If you fail to turn in, any of these assignments on the due date, you will earn an academic detention.  If you complete the assignment and turn it in prior to the detention, you will not have to serve it.  If you do not attend detention, you will earn ISS and you will stay there until the assignments are completed.</a:t>
            </a:r>
          </a:p>
          <a:p>
            <a:r>
              <a:rPr lang="en-US" sz="5600" dirty="0"/>
              <a:t>  </a:t>
            </a:r>
            <a:r>
              <a:rPr lang="en-US" sz="5600" b="1" dirty="0"/>
              <a:t>Every assignment will be written in pencil </a:t>
            </a:r>
            <a:r>
              <a:rPr lang="en-US" sz="5600" dirty="0"/>
              <a:t>(unless otherwise instructed) and will include the following information:  </a:t>
            </a:r>
            <a:r>
              <a:rPr lang="en-US" sz="5600" b="1" dirty="0"/>
              <a:t>HC, First Name/Last Name, Date and Class</a:t>
            </a:r>
            <a:r>
              <a:rPr lang="en-US" sz="5600" dirty="0"/>
              <a:t>.  Initially any assignment handed in without this information will be returned to be corrected; later you will lose points for every missing component.  Any assignment done in pen will be returned to be redone in pencil.</a:t>
            </a:r>
          </a:p>
          <a:p>
            <a:pPr marL="0" indent="0">
              <a:buNone/>
            </a:pPr>
            <a:endParaRPr lang="en-US" dirty="0"/>
          </a:p>
        </p:txBody>
      </p:sp>
    </p:spTree>
    <p:extLst>
      <p:ext uri="{BB962C8B-B14F-4D97-AF65-F5344CB8AC3E}">
        <p14:creationId xmlns:p14="http://schemas.microsoft.com/office/powerpoint/2010/main" val="133360290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336800" y="2316480"/>
            <a:ext cx="4470400" cy="3434080"/>
          </a:xfrm>
          <a:prstGeom prst="rect">
            <a:avLst/>
          </a:prstGeom>
        </p:spPr>
      </p:pic>
      <p:sp>
        <p:nvSpPr>
          <p:cNvPr id="2" name="Title 1"/>
          <p:cNvSpPr>
            <a:spLocks noGrp="1"/>
          </p:cNvSpPr>
          <p:nvPr>
            <p:ph type="title"/>
          </p:nvPr>
        </p:nvSpPr>
        <p:spPr/>
        <p:txBody>
          <a:bodyPr/>
          <a:lstStyle/>
          <a:p>
            <a:r>
              <a:rPr lang="en-US" b="1" dirty="0"/>
              <a:t>Sample</a:t>
            </a:r>
            <a:r>
              <a:rPr lang="en-US" dirty="0"/>
              <a:t> </a:t>
            </a:r>
          </a:p>
        </p:txBody>
      </p:sp>
      <p:sp>
        <p:nvSpPr>
          <p:cNvPr id="5" name="TextBox 4"/>
          <p:cNvSpPr txBox="1"/>
          <p:nvPr/>
        </p:nvSpPr>
        <p:spPr>
          <a:xfrm>
            <a:off x="5171440" y="2406431"/>
            <a:ext cx="1727200" cy="523220"/>
          </a:xfrm>
          <a:prstGeom prst="rect">
            <a:avLst/>
          </a:prstGeom>
          <a:noFill/>
        </p:spPr>
        <p:txBody>
          <a:bodyPr wrap="square" rtlCol="0">
            <a:spAutoFit/>
          </a:bodyPr>
          <a:lstStyle/>
          <a:p>
            <a:r>
              <a:rPr lang="en-US" sz="1400" dirty="0"/>
              <a:t>HC Snerdly Metsker</a:t>
            </a:r>
          </a:p>
          <a:p>
            <a:r>
              <a:rPr lang="en-US" sz="1400" dirty="0"/>
              <a:t>9/6/16  1A</a:t>
            </a:r>
          </a:p>
        </p:txBody>
      </p:sp>
    </p:spTree>
    <p:extLst>
      <p:ext uri="{BB962C8B-B14F-4D97-AF65-F5344CB8AC3E}">
        <p14:creationId xmlns:p14="http://schemas.microsoft.com/office/powerpoint/2010/main" val="219287066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Homework</a:t>
            </a:r>
          </a:p>
        </p:txBody>
      </p:sp>
      <p:sp>
        <p:nvSpPr>
          <p:cNvPr id="3" name="Content Placeholder 2"/>
          <p:cNvSpPr>
            <a:spLocks noGrp="1"/>
          </p:cNvSpPr>
          <p:nvPr>
            <p:ph idx="1"/>
          </p:nvPr>
        </p:nvSpPr>
        <p:spPr/>
        <p:txBody>
          <a:bodyPr>
            <a:normAutofit fontScale="85000" lnSpcReduction="20000"/>
          </a:bodyPr>
          <a:lstStyle/>
          <a:p>
            <a:r>
              <a:rPr lang="en-US" dirty="0"/>
              <a:t>Homework is essential in English due to the amount of reading and writing we will be doing. We will check it together in class.  Any student that did not do the homework will still have to complete it.</a:t>
            </a:r>
          </a:p>
          <a:p>
            <a:r>
              <a:rPr lang="en-US" dirty="0"/>
              <a:t>Failure to complete homework will have an impact on your English grade.  It is not optional.  You may also earn an academic detention.</a:t>
            </a:r>
          </a:p>
          <a:p>
            <a:r>
              <a:rPr lang="en-US" dirty="0"/>
              <a:t>It should not take you two hours to complete English homework.  You have two nights, homework center as well as tutoring assistance before and after school.</a:t>
            </a:r>
          </a:p>
          <a:p>
            <a:r>
              <a:rPr lang="en-US" dirty="0"/>
              <a:t>You must keep up with the reading or you will get behind.  You will also be unable to pass the comprehension tests and other activities that will be required.</a:t>
            </a:r>
          </a:p>
        </p:txBody>
      </p:sp>
    </p:spTree>
    <p:extLst>
      <p:ext uri="{BB962C8B-B14F-4D97-AF65-F5344CB8AC3E}">
        <p14:creationId xmlns:p14="http://schemas.microsoft.com/office/powerpoint/2010/main" val="3371744219"/>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Supplies and Binder	</a:t>
            </a:r>
          </a:p>
        </p:txBody>
      </p:sp>
      <p:sp>
        <p:nvSpPr>
          <p:cNvPr id="3" name="Content Placeholder 2"/>
          <p:cNvSpPr>
            <a:spLocks noGrp="1"/>
          </p:cNvSpPr>
          <p:nvPr>
            <p:ph idx="1"/>
          </p:nvPr>
        </p:nvSpPr>
        <p:spPr>
          <a:xfrm>
            <a:off x="1371600" y="2183642"/>
            <a:ext cx="6400800" cy="3616658"/>
          </a:xfrm>
        </p:spPr>
        <p:txBody>
          <a:bodyPr>
            <a:noAutofit/>
          </a:bodyPr>
          <a:lstStyle/>
          <a:p>
            <a:r>
              <a:rPr lang="en-US" sz="1360" dirty="0"/>
              <a:t>You will need to make sure that the English section of your binder is organized by page number.  There will be  a sample binder available for you to use in case you need to check the order.  Most of the items will be kept in your binder for use all year.</a:t>
            </a:r>
          </a:p>
          <a:p>
            <a:r>
              <a:rPr lang="en-US" sz="1360" dirty="0"/>
              <a:t>There is an </a:t>
            </a:r>
            <a:r>
              <a:rPr lang="en-US" sz="1360" b="1" dirty="0"/>
              <a:t>Extras Bin</a:t>
            </a:r>
            <a:r>
              <a:rPr lang="en-US" sz="1360" dirty="0"/>
              <a:t>; however; the copies are limited and no other copies will be made.  You will go to my wiki to get another copy.</a:t>
            </a:r>
          </a:p>
          <a:p>
            <a:r>
              <a:rPr lang="en-US" sz="1360" dirty="0"/>
              <a:t>You are expected to come prepared every day.  You will NOT be allowed to return to your locker once attendance has been taken.  </a:t>
            </a:r>
          </a:p>
          <a:p>
            <a:r>
              <a:rPr lang="en-US" sz="1360" dirty="0"/>
              <a:t>Make sure you have everything you need including a pencil.  You will not be given a pencil or any other supplies on a daily basis.  It is your responsibility to be ready to be successful EVERYDAY.  Make sure you have enough paper and pencils for the entire year.</a:t>
            </a:r>
          </a:p>
        </p:txBody>
      </p:sp>
    </p:spTree>
    <p:extLst>
      <p:ext uri="{BB962C8B-B14F-4D97-AF65-F5344CB8AC3E}">
        <p14:creationId xmlns:p14="http://schemas.microsoft.com/office/powerpoint/2010/main" val="1383881693"/>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Couture.thmx</Template>
  <TotalTime>4949</TotalTime>
  <Words>2488</Words>
  <Application>Microsoft Office PowerPoint</Application>
  <PresentationFormat>On-screen Show (4:3)</PresentationFormat>
  <Paragraphs>168</Paragraphs>
  <Slides>29</Slides>
  <Notes>29</Notes>
  <HiddenSlides>0</HiddenSlides>
  <MMClips>1</MMClips>
  <ScaleCrop>false</ScaleCrop>
  <HeadingPairs>
    <vt:vector size="6" baseType="variant">
      <vt:variant>
        <vt:lpstr>Fonts Used</vt:lpstr>
      </vt:variant>
      <vt:variant>
        <vt:i4>14</vt:i4>
      </vt:variant>
      <vt:variant>
        <vt:lpstr>Theme</vt:lpstr>
      </vt:variant>
      <vt:variant>
        <vt:i4>2</vt:i4>
      </vt:variant>
      <vt:variant>
        <vt:lpstr>Slide Titles</vt:lpstr>
      </vt:variant>
      <vt:variant>
        <vt:i4>29</vt:i4>
      </vt:variant>
    </vt:vector>
  </HeadingPairs>
  <TitlesOfParts>
    <vt:vector size="45" baseType="lpstr">
      <vt:lpstr>Algerian</vt:lpstr>
      <vt:lpstr>Apple Casual</vt:lpstr>
      <vt:lpstr>Arial</vt:lpstr>
      <vt:lpstr>Berlin Sans FB Demi</vt:lpstr>
      <vt:lpstr>Blue Highway Linocut</vt:lpstr>
      <vt:lpstr>Calibri</vt:lpstr>
      <vt:lpstr>Comic Sans MS</vt:lpstr>
      <vt:lpstr>Cooper Black</vt:lpstr>
      <vt:lpstr>Curlz MT</vt:lpstr>
      <vt:lpstr>Earwig Factory</vt:lpstr>
      <vt:lpstr>Garamond</vt:lpstr>
      <vt:lpstr>Jokerman</vt:lpstr>
      <vt:lpstr>Teen</vt:lpstr>
      <vt:lpstr>Wingdings</vt:lpstr>
      <vt:lpstr>Office Theme</vt:lpstr>
      <vt:lpstr>Couture</vt:lpstr>
      <vt:lpstr>Good Morning!</vt:lpstr>
      <vt:lpstr>WELCOME TO  PRINCESS ANNE MIDDLE SCHOOL</vt:lpstr>
      <vt:lpstr>You will review a lot of information today.  Don’t get overwhelmed by it.  Middle school is great and you will be great too.</vt:lpstr>
      <vt:lpstr>Choices</vt:lpstr>
      <vt:lpstr>Honor Code</vt:lpstr>
      <vt:lpstr>Assignments</vt:lpstr>
      <vt:lpstr>Sample </vt:lpstr>
      <vt:lpstr>Homework</vt:lpstr>
      <vt:lpstr>Supplies and Binder </vt:lpstr>
      <vt:lpstr>Electronic Devices</vt:lpstr>
      <vt:lpstr>Emergency Drills</vt:lpstr>
      <vt:lpstr>Bullies</vt:lpstr>
      <vt:lpstr>Dress Code</vt:lpstr>
      <vt:lpstr>Hallways</vt:lpstr>
      <vt:lpstr>Lockers </vt:lpstr>
      <vt:lpstr>Agendas</vt:lpstr>
      <vt:lpstr>Schedule </vt:lpstr>
      <vt:lpstr>Absences</vt:lpstr>
      <vt:lpstr>ATTENDANCE</vt:lpstr>
      <vt:lpstr>Warm Ups</vt:lpstr>
      <vt:lpstr>Participation</vt:lpstr>
      <vt:lpstr>Classroom behavior</vt:lpstr>
      <vt:lpstr>Toughest parts</vt:lpstr>
      <vt:lpstr>Good stuff</vt:lpstr>
      <vt:lpstr>MINDSET</vt:lpstr>
      <vt:lpstr>FIXED MINDSET</vt:lpstr>
      <vt:lpstr>GROWTH MINDSET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you can expect from your middle school experience</dc:title>
  <dc:creator>Susan Metsker</dc:creator>
  <cp:lastModifiedBy>Suzy M</cp:lastModifiedBy>
  <cp:revision>84</cp:revision>
  <dcterms:created xsi:type="dcterms:W3CDTF">2011-07-31T23:52:21Z</dcterms:created>
  <dcterms:modified xsi:type="dcterms:W3CDTF">2016-07-27T21:32:12Z</dcterms:modified>
</cp:coreProperties>
</file>